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Lst>
  <p:notesMasterIdLst>
    <p:notesMasterId r:id="rId50"/>
  </p:notesMasterIdLst>
  <p:sldIdLst>
    <p:sldId id="389" r:id="rId3"/>
    <p:sldId id="504" r:id="rId4"/>
    <p:sldId id="421" r:id="rId5"/>
    <p:sldId id="499" r:id="rId6"/>
    <p:sldId id="500" r:id="rId7"/>
    <p:sldId id="501" r:id="rId8"/>
    <p:sldId id="505" r:id="rId9"/>
    <p:sldId id="502" r:id="rId10"/>
    <p:sldId id="503" r:id="rId11"/>
    <p:sldId id="506" r:id="rId12"/>
    <p:sldId id="507" r:id="rId13"/>
    <p:sldId id="508" r:id="rId14"/>
    <p:sldId id="509" r:id="rId15"/>
    <p:sldId id="510" r:id="rId16"/>
    <p:sldId id="511" r:id="rId17"/>
    <p:sldId id="512" r:id="rId18"/>
    <p:sldId id="514" r:id="rId19"/>
    <p:sldId id="515" r:id="rId20"/>
    <p:sldId id="513" r:id="rId21"/>
    <p:sldId id="517" r:id="rId22"/>
    <p:sldId id="518" r:id="rId23"/>
    <p:sldId id="519" r:id="rId24"/>
    <p:sldId id="520" r:id="rId25"/>
    <p:sldId id="412" r:id="rId26"/>
    <p:sldId id="457" r:id="rId27"/>
    <p:sldId id="485" r:id="rId28"/>
    <p:sldId id="480" r:id="rId29"/>
    <p:sldId id="459" r:id="rId30"/>
    <p:sldId id="487" r:id="rId31"/>
    <p:sldId id="488" r:id="rId32"/>
    <p:sldId id="489" r:id="rId33"/>
    <p:sldId id="490" r:id="rId34"/>
    <p:sldId id="481" r:id="rId35"/>
    <p:sldId id="482" r:id="rId36"/>
    <p:sldId id="461" r:id="rId37"/>
    <p:sldId id="484" r:id="rId38"/>
    <p:sldId id="492" r:id="rId39"/>
    <p:sldId id="462" r:id="rId40"/>
    <p:sldId id="447" r:id="rId41"/>
    <p:sldId id="449" r:id="rId42"/>
    <p:sldId id="493" r:id="rId43"/>
    <p:sldId id="494" r:id="rId44"/>
    <p:sldId id="495" r:id="rId45"/>
    <p:sldId id="341" r:id="rId46"/>
    <p:sldId id="496" r:id="rId47"/>
    <p:sldId id="497" r:id="rId48"/>
    <p:sldId id="498" r:id="rId49"/>
  </p:sldIdLst>
  <p:sldSz cx="20104100" cy="11309350"/>
  <p:notesSz cx="20104100" cy="1130935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DD7F5"/>
    <a:srgbClr val="00FFFF"/>
    <a:srgbClr val="FF99CC"/>
    <a:srgbClr val="D5FAFF"/>
    <a:srgbClr val="3366FF"/>
    <a:srgbClr val="FFFFCC"/>
    <a:srgbClr val="FFFF66"/>
    <a:srgbClr val="99FF33"/>
    <a:srgbClr val="99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73" autoAdjust="0"/>
    <p:restoredTop sz="76146" autoAdjust="0"/>
  </p:normalViewPr>
  <p:slideViewPr>
    <p:cSldViewPr>
      <p:cViewPr varScale="1">
        <p:scale>
          <a:sx n="53" d="100"/>
          <a:sy n="53" d="100"/>
        </p:scale>
        <p:origin x="1248" y="9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EA31A05F-5611-4786-AF33-BE35705EEF26}" type="datetimeFigureOut">
              <a:rPr lang="zh-CN" altLang="en-US" smtClean="0"/>
              <a:t>2021/9/30</a:t>
            </a:fld>
            <a:endParaRPr lang="zh-CN" altLang="en-US"/>
          </a:p>
        </p:txBody>
      </p:sp>
      <p:sp>
        <p:nvSpPr>
          <p:cNvPr id="4" name="幻灯片图像占位符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87FCE144-D5A4-4C71-9FB6-2A256C7E9935}" type="slidenum">
              <a:rPr lang="zh-CN" altLang="en-US" smtClean="0"/>
              <a:t>‹#›</a:t>
            </a:fld>
            <a:endParaRPr lang="zh-CN" altLang="en-US"/>
          </a:p>
        </p:txBody>
      </p:sp>
    </p:spTree>
    <p:extLst>
      <p:ext uri="{BB962C8B-B14F-4D97-AF65-F5344CB8AC3E}">
        <p14:creationId xmlns:p14="http://schemas.microsoft.com/office/powerpoint/2010/main" val="1808407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无监督</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元学习，无监督的目标就是学到一个比较好的表示可以在下游任务上表现出色</a:t>
            </a:r>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1</a:t>
            </a:fld>
            <a:endParaRPr lang="zh-CN" altLang="en-US"/>
          </a:p>
        </p:txBody>
      </p:sp>
    </p:spTree>
    <p:extLst>
      <p:ext uri="{BB962C8B-B14F-4D97-AF65-F5344CB8AC3E}">
        <p14:creationId xmlns:p14="http://schemas.microsoft.com/office/powerpoint/2010/main" val="21787915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10</a:t>
            </a:fld>
            <a:endParaRPr lang="zh-CN" altLang="en-US"/>
          </a:p>
        </p:txBody>
      </p:sp>
    </p:spTree>
    <p:extLst>
      <p:ext uri="{BB962C8B-B14F-4D97-AF65-F5344CB8AC3E}">
        <p14:creationId xmlns:p14="http://schemas.microsoft.com/office/powerpoint/2010/main" val="2900159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11</a:t>
            </a:fld>
            <a:endParaRPr lang="zh-CN" altLang="en-US"/>
          </a:p>
        </p:txBody>
      </p:sp>
    </p:spTree>
    <p:extLst>
      <p:ext uri="{BB962C8B-B14F-4D97-AF65-F5344CB8AC3E}">
        <p14:creationId xmlns:p14="http://schemas.microsoft.com/office/powerpoint/2010/main" val="33481824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无监督</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元学习，无监督的目标就是学到一个比较好的表示可以在下游任务上表现出色</a:t>
            </a:r>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12</a:t>
            </a:fld>
            <a:endParaRPr lang="zh-CN" altLang="en-US"/>
          </a:p>
        </p:txBody>
      </p:sp>
    </p:spTree>
    <p:extLst>
      <p:ext uri="{BB962C8B-B14F-4D97-AF65-F5344CB8AC3E}">
        <p14:creationId xmlns:p14="http://schemas.microsoft.com/office/powerpoint/2010/main" val="3261534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介绍</a:t>
            </a:r>
            <a:r>
              <a:rPr lang="en-US" altLang="zh-CN" dirty="0"/>
              <a:t>data to text</a:t>
            </a:r>
            <a:r>
              <a:rPr lang="zh-CN" altLang="en-US" dirty="0"/>
              <a:t>任务</a:t>
            </a:r>
          </a:p>
        </p:txBody>
      </p:sp>
      <p:sp>
        <p:nvSpPr>
          <p:cNvPr id="4" name="灯片编号占位符 3"/>
          <p:cNvSpPr>
            <a:spLocks noGrp="1"/>
          </p:cNvSpPr>
          <p:nvPr>
            <p:ph type="sldNum" sz="quarter" idx="5"/>
          </p:nvPr>
        </p:nvSpPr>
        <p:spPr/>
        <p:txBody>
          <a:bodyPr/>
          <a:lstStyle/>
          <a:p>
            <a:fld id="{87FCE144-D5A4-4C71-9FB6-2A256C7E9935}" type="slidenum">
              <a:rPr lang="zh-CN" altLang="en-US" smtClean="0"/>
              <a:t>13</a:t>
            </a:fld>
            <a:endParaRPr lang="zh-CN" altLang="en-US"/>
          </a:p>
        </p:txBody>
      </p:sp>
    </p:spTree>
    <p:extLst>
      <p:ext uri="{BB962C8B-B14F-4D97-AF65-F5344CB8AC3E}">
        <p14:creationId xmlns:p14="http://schemas.microsoft.com/office/powerpoint/2010/main" val="30717701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介绍</a:t>
            </a:r>
            <a:r>
              <a:rPr lang="en-US" altLang="zh-CN" dirty="0"/>
              <a:t>data to text</a:t>
            </a:r>
            <a:r>
              <a:rPr lang="zh-CN" altLang="en-US" dirty="0"/>
              <a:t>任务</a:t>
            </a:r>
          </a:p>
        </p:txBody>
      </p:sp>
      <p:sp>
        <p:nvSpPr>
          <p:cNvPr id="4" name="灯片编号占位符 3"/>
          <p:cNvSpPr>
            <a:spLocks noGrp="1"/>
          </p:cNvSpPr>
          <p:nvPr>
            <p:ph type="sldNum" sz="quarter" idx="5"/>
          </p:nvPr>
        </p:nvSpPr>
        <p:spPr/>
        <p:txBody>
          <a:bodyPr/>
          <a:lstStyle/>
          <a:p>
            <a:fld id="{87FCE144-D5A4-4C71-9FB6-2A256C7E9935}" type="slidenum">
              <a:rPr lang="zh-CN" altLang="en-US" smtClean="0"/>
              <a:t>14</a:t>
            </a:fld>
            <a:endParaRPr lang="zh-CN" altLang="en-US"/>
          </a:p>
        </p:txBody>
      </p:sp>
    </p:spTree>
    <p:extLst>
      <p:ext uri="{BB962C8B-B14F-4D97-AF65-F5344CB8AC3E}">
        <p14:creationId xmlns:p14="http://schemas.microsoft.com/office/powerpoint/2010/main" val="850992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介绍</a:t>
            </a:r>
            <a:r>
              <a:rPr lang="en-US" altLang="zh-CN" dirty="0"/>
              <a:t>data to text</a:t>
            </a:r>
            <a:r>
              <a:rPr lang="zh-CN" altLang="en-US" dirty="0"/>
              <a:t>任务</a:t>
            </a:r>
          </a:p>
        </p:txBody>
      </p:sp>
      <p:sp>
        <p:nvSpPr>
          <p:cNvPr id="4" name="灯片编号占位符 3"/>
          <p:cNvSpPr>
            <a:spLocks noGrp="1"/>
          </p:cNvSpPr>
          <p:nvPr>
            <p:ph type="sldNum" sz="quarter" idx="5"/>
          </p:nvPr>
        </p:nvSpPr>
        <p:spPr/>
        <p:txBody>
          <a:bodyPr/>
          <a:lstStyle/>
          <a:p>
            <a:fld id="{87FCE144-D5A4-4C71-9FB6-2A256C7E9935}" type="slidenum">
              <a:rPr lang="zh-CN" altLang="en-US" smtClean="0"/>
              <a:t>15</a:t>
            </a:fld>
            <a:endParaRPr lang="zh-CN" altLang="en-US"/>
          </a:p>
        </p:txBody>
      </p:sp>
    </p:spTree>
    <p:extLst>
      <p:ext uri="{BB962C8B-B14F-4D97-AF65-F5344CB8AC3E}">
        <p14:creationId xmlns:p14="http://schemas.microsoft.com/office/powerpoint/2010/main" val="32931894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介绍</a:t>
            </a:r>
            <a:r>
              <a:rPr lang="en-US" altLang="zh-CN" dirty="0"/>
              <a:t>data to text</a:t>
            </a:r>
            <a:r>
              <a:rPr lang="zh-CN" altLang="en-US" dirty="0"/>
              <a:t>任务</a:t>
            </a:r>
          </a:p>
        </p:txBody>
      </p:sp>
      <p:sp>
        <p:nvSpPr>
          <p:cNvPr id="4" name="灯片编号占位符 3"/>
          <p:cNvSpPr>
            <a:spLocks noGrp="1"/>
          </p:cNvSpPr>
          <p:nvPr>
            <p:ph type="sldNum" sz="quarter" idx="5"/>
          </p:nvPr>
        </p:nvSpPr>
        <p:spPr/>
        <p:txBody>
          <a:bodyPr/>
          <a:lstStyle/>
          <a:p>
            <a:fld id="{87FCE144-D5A4-4C71-9FB6-2A256C7E9935}" type="slidenum">
              <a:rPr lang="zh-CN" altLang="en-US" smtClean="0"/>
              <a:t>16</a:t>
            </a:fld>
            <a:endParaRPr lang="zh-CN" altLang="en-US"/>
          </a:p>
        </p:txBody>
      </p:sp>
    </p:spTree>
    <p:extLst>
      <p:ext uri="{BB962C8B-B14F-4D97-AF65-F5344CB8AC3E}">
        <p14:creationId xmlns:p14="http://schemas.microsoft.com/office/powerpoint/2010/main" val="7435314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dirty="0"/>
              <a:t>One</a:t>
            </a:r>
            <a:r>
              <a:rPr lang="zh-CN" altLang="en-US" dirty="0"/>
              <a:t> </a:t>
            </a:r>
            <a:r>
              <a:rPr lang="en-US" altLang="zh-CN" dirty="0"/>
              <a:t>shot</a:t>
            </a:r>
            <a:r>
              <a:rPr lang="zh-CN" altLang="en-US" dirty="0"/>
              <a:t> 增长的最多</a:t>
            </a:r>
            <a:endParaRPr lang="en-US" altLang="zh-CN" dirty="0"/>
          </a:p>
          <a:p>
            <a:pPr marL="228600" indent="-228600">
              <a:buAutoNum type="arabicPeriod"/>
            </a:pPr>
            <a:r>
              <a:rPr lang="zh-CN" altLang="en-US" dirty="0"/>
              <a:t>随着</a:t>
            </a:r>
            <a:r>
              <a:rPr lang="en-US" altLang="zh-CN" dirty="0"/>
              <a:t>K</a:t>
            </a:r>
            <a:r>
              <a:rPr lang="zh-CN" altLang="en-US" dirty="0"/>
              <a:t>增大，增大的幅度变小</a:t>
            </a:r>
            <a:endParaRPr lang="en-US" altLang="zh-CN" dirty="0"/>
          </a:p>
          <a:p>
            <a:r>
              <a:rPr lang="en-US" altLang="zh-CN" sz="1200" b="0" i="0" u="none" strike="noStrike" kern="1200" baseline="0" dirty="0">
                <a:solidFill>
                  <a:schemeClr val="tx1"/>
                </a:solidFill>
                <a:latin typeface="+mn-lt"/>
                <a:ea typeface="+mn-ea"/>
                <a:cs typeface="+mn-cs"/>
              </a:rPr>
              <a:t>40</a:t>
            </a:r>
            <a:r>
              <a:rPr lang="zh-CN" altLang="en-US" sz="1200" b="0" i="0" u="none" strike="noStrike" kern="1200" baseline="0" dirty="0">
                <a:solidFill>
                  <a:schemeClr val="tx1"/>
                </a:solidFill>
                <a:latin typeface="+mn-lt"/>
                <a:ea typeface="+mn-ea"/>
                <a:cs typeface="+mn-cs"/>
              </a:rPr>
              <a:t>个桶的方差随着</a:t>
            </a:r>
            <a:r>
              <a:rPr lang="en-US" altLang="zh-CN" sz="1200" b="0" i="0" u="none" strike="noStrike" kern="1200" baseline="0" dirty="0">
                <a:solidFill>
                  <a:schemeClr val="tx1"/>
                </a:solidFill>
                <a:latin typeface="+mn-lt"/>
                <a:ea typeface="+mn-ea"/>
                <a:cs typeface="+mn-cs"/>
              </a:rPr>
              <a:t>K</a:t>
            </a:r>
          </a:p>
          <a:p>
            <a:r>
              <a:rPr lang="zh-CN" altLang="en-US" sz="1200" b="0" i="0" u="none" strike="noStrike" kern="1200" baseline="0" dirty="0">
                <a:solidFill>
                  <a:schemeClr val="tx1"/>
                </a:solidFill>
                <a:latin typeface="+mn-lt"/>
                <a:ea typeface="+mn-ea"/>
                <a:cs typeface="+mn-cs"/>
              </a:rPr>
              <a:t>的增加而减小。</a:t>
            </a:r>
            <a:endParaRPr lang="en-US" altLang="zh-CN"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17</a:t>
            </a:fld>
            <a:endParaRPr lang="zh-CN" altLang="en-US"/>
          </a:p>
        </p:txBody>
      </p:sp>
    </p:spTree>
    <p:extLst>
      <p:ext uri="{BB962C8B-B14F-4D97-AF65-F5344CB8AC3E}">
        <p14:creationId xmlns:p14="http://schemas.microsoft.com/office/powerpoint/2010/main" val="39797052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dirty="0"/>
              <a:t>One</a:t>
            </a:r>
            <a:r>
              <a:rPr lang="zh-CN" altLang="en-US" dirty="0"/>
              <a:t> </a:t>
            </a:r>
            <a:r>
              <a:rPr lang="en-US" altLang="zh-CN" dirty="0"/>
              <a:t>shot</a:t>
            </a:r>
            <a:r>
              <a:rPr lang="zh-CN" altLang="en-US" dirty="0"/>
              <a:t> 增长的最多</a:t>
            </a:r>
            <a:endParaRPr lang="en-US" altLang="zh-CN" dirty="0"/>
          </a:p>
          <a:p>
            <a:pPr marL="228600" indent="-228600">
              <a:buAutoNum type="arabicPeriod"/>
            </a:pPr>
            <a:r>
              <a:rPr lang="zh-CN" altLang="en-US" dirty="0"/>
              <a:t>随着</a:t>
            </a:r>
            <a:r>
              <a:rPr lang="en-US" altLang="zh-CN" dirty="0"/>
              <a:t>K</a:t>
            </a:r>
            <a:r>
              <a:rPr lang="zh-CN" altLang="en-US" dirty="0"/>
              <a:t>增大，增大的幅度变小</a:t>
            </a:r>
            <a:endParaRPr lang="en-US" altLang="zh-CN" dirty="0"/>
          </a:p>
          <a:p>
            <a:r>
              <a:rPr lang="en-US" altLang="zh-CN" sz="1200" b="0" i="0" u="none" strike="noStrike" kern="1200" baseline="0" dirty="0">
                <a:solidFill>
                  <a:schemeClr val="tx1"/>
                </a:solidFill>
                <a:latin typeface="+mn-lt"/>
                <a:ea typeface="+mn-ea"/>
                <a:cs typeface="+mn-cs"/>
              </a:rPr>
              <a:t>40</a:t>
            </a:r>
            <a:r>
              <a:rPr lang="zh-CN" altLang="en-US" sz="1200" b="0" i="0" u="none" strike="noStrike" kern="1200" baseline="0" dirty="0">
                <a:solidFill>
                  <a:schemeClr val="tx1"/>
                </a:solidFill>
                <a:latin typeface="+mn-lt"/>
                <a:ea typeface="+mn-ea"/>
                <a:cs typeface="+mn-cs"/>
              </a:rPr>
              <a:t>个桶的方差随着</a:t>
            </a:r>
            <a:r>
              <a:rPr lang="en-US" altLang="zh-CN" sz="1200" b="0" i="0" u="none" strike="noStrike" kern="1200" baseline="0" dirty="0">
                <a:solidFill>
                  <a:schemeClr val="tx1"/>
                </a:solidFill>
                <a:latin typeface="+mn-lt"/>
                <a:ea typeface="+mn-ea"/>
                <a:cs typeface="+mn-cs"/>
              </a:rPr>
              <a:t>K</a:t>
            </a:r>
          </a:p>
          <a:p>
            <a:r>
              <a:rPr lang="zh-CN" altLang="en-US" sz="1200" b="0" i="0" u="none" strike="noStrike" kern="1200" baseline="0" dirty="0">
                <a:solidFill>
                  <a:schemeClr val="tx1"/>
                </a:solidFill>
                <a:latin typeface="+mn-lt"/>
                <a:ea typeface="+mn-ea"/>
                <a:cs typeface="+mn-cs"/>
              </a:rPr>
              <a:t>的增加而减小。</a:t>
            </a:r>
            <a:endParaRPr lang="en-US" altLang="zh-CN"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18</a:t>
            </a:fld>
            <a:endParaRPr lang="zh-CN" altLang="en-US"/>
          </a:p>
        </p:txBody>
      </p:sp>
    </p:spTree>
    <p:extLst>
      <p:ext uri="{BB962C8B-B14F-4D97-AF65-F5344CB8AC3E}">
        <p14:creationId xmlns:p14="http://schemas.microsoft.com/office/powerpoint/2010/main" val="28793765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介绍</a:t>
            </a:r>
            <a:r>
              <a:rPr lang="en-US" altLang="zh-CN" dirty="0"/>
              <a:t>data to text</a:t>
            </a:r>
            <a:r>
              <a:rPr lang="zh-CN" altLang="en-US" dirty="0"/>
              <a:t>任务</a:t>
            </a:r>
          </a:p>
        </p:txBody>
      </p:sp>
      <p:sp>
        <p:nvSpPr>
          <p:cNvPr id="4" name="灯片编号占位符 3"/>
          <p:cNvSpPr>
            <a:spLocks noGrp="1"/>
          </p:cNvSpPr>
          <p:nvPr>
            <p:ph type="sldNum" sz="quarter" idx="5"/>
          </p:nvPr>
        </p:nvSpPr>
        <p:spPr/>
        <p:txBody>
          <a:bodyPr/>
          <a:lstStyle/>
          <a:p>
            <a:fld id="{87FCE144-D5A4-4C71-9FB6-2A256C7E9935}" type="slidenum">
              <a:rPr lang="zh-CN" altLang="en-US" smtClean="0"/>
              <a:t>19</a:t>
            </a:fld>
            <a:endParaRPr lang="zh-CN" altLang="en-US"/>
          </a:p>
        </p:txBody>
      </p:sp>
    </p:spTree>
    <p:extLst>
      <p:ext uri="{BB962C8B-B14F-4D97-AF65-F5344CB8AC3E}">
        <p14:creationId xmlns:p14="http://schemas.microsoft.com/office/powerpoint/2010/main" val="926660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介绍</a:t>
            </a:r>
            <a:r>
              <a:rPr lang="en-US" altLang="zh-CN" dirty="0"/>
              <a:t>data to text</a:t>
            </a:r>
            <a:r>
              <a:rPr lang="zh-CN" altLang="en-US" dirty="0"/>
              <a:t>任务</a:t>
            </a:r>
          </a:p>
        </p:txBody>
      </p:sp>
      <p:sp>
        <p:nvSpPr>
          <p:cNvPr id="4" name="灯片编号占位符 3"/>
          <p:cNvSpPr>
            <a:spLocks noGrp="1"/>
          </p:cNvSpPr>
          <p:nvPr>
            <p:ph type="sldNum" sz="quarter" idx="5"/>
          </p:nvPr>
        </p:nvSpPr>
        <p:spPr/>
        <p:txBody>
          <a:bodyPr/>
          <a:lstStyle/>
          <a:p>
            <a:fld id="{87FCE144-D5A4-4C71-9FB6-2A256C7E9935}" type="slidenum">
              <a:rPr lang="zh-CN" altLang="en-US" smtClean="0"/>
              <a:t>2</a:t>
            </a:fld>
            <a:endParaRPr lang="zh-CN" altLang="en-US"/>
          </a:p>
        </p:txBody>
      </p:sp>
    </p:spTree>
    <p:extLst>
      <p:ext uri="{BB962C8B-B14F-4D97-AF65-F5344CB8AC3E}">
        <p14:creationId xmlns:p14="http://schemas.microsoft.com/office/powerpoint/2010/main" val="14873208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dirty="0" err="1"/>
              <a:t>Pos+ner</a:t>
            </a:r>
            <a:r>
              <a:rPr lang="en-US" altLang="zh-CN" dirty="0"/>
              <a:t> </a:t>
            </a:r>
            <a:r>
              <a:rPr lang="zh-CN" altLang="en-US" dirty="0"/>
              <a:t>不需要推理</a:t>
            </a:r>
            <a:endParaRPr lang="en-US" altLang="zh-CN" dirty="0"/>
          </a:p>
          <a:p>
            <a:pPr marL="228600" indent="-228600">
              <a:buAutoNum type="arabicPeriod"/>
            </a:pPr>
            <a:r>
              <a:rPr lang="zh-CN" altLang="en-US" dirty="0"/>
              <a:t>训练测试不可避免的有词汇重叠</a:t>
            </a:r>
            <a:endParaRPr lang="en-US" altLang="zh-CN" dirty="0"/>
          </a:p>
          <a:p>
            <a:pPr marL="228600" indent="-228600">
              <a:buAutoNum type="arabicPeriod"/>
            </a:pPr>
            <a:endParaRPr lang="en-US" altLang="zh-CN"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20</a:t>
            </a:fld>
            <a:endParaRPr lang="zh-CN" altLang="en-US"/>
          </a:p>
        </p:txBody>
      </p:sp>
    </p:spTree>
    <p:extLst>
      <p:ext uri="{BB962C8B-B14F-4D97-AF65-F5344CB8AC3E}">
        <p14:creationId xmlns:p14="http://schemas.microsoft.com/office/powerpoint/2010/main" val="19126216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dirty="0" err="1"/>
              <a:t>Pos+ner</a:t>
            </a:r>
            <a:r>
              <a:rPr lang="en-US" altLang="zh-CN" dirty="0"/>
              <a:t> </a:t>
            </a:r>
            <a:r>
              <a:rPr lang="zh-CN" altLang="en-US" dirty="0"/>
              <a:t>不需要推理</a:t>
            </a:r>
            <a:endParaRPr lang="en-US" altLang="zh-CN" dirty="0"/>
          </a:p>
          <a:p>
            <a:pPr marL="228600" indent="-228600">
              <a:buAutoNum type="arabicPeriod"/>
            </a:pPr>
            <a:r>
              <a:rPr lang="zh-CN" altLang="en-US" dirty="0"/>
              <a:t>训练测试不可避免的有词汇重叠</a:t>
            </a:r>
            <a:endParaRPr lang="en-US" altLang="zh-CN" dirty="0"/>
          </a:p>
          <a:p>
            <a:pPr marL="228600" indent="-228600">
              <a:buAutoNum type="arabicPeriod"/>
            </a:pPr>
            <a:endParaRPr lang="en-US" altLang="zh-CN"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21</a:t>
            </a:fld>
            <a:endParaRPr lang="zh-CN" altLang="en-US"/>
          </a:p>
        </p:txBody>
      </p:sp>
    </p:spTree>
    <p:extLst>
      <p:ext uri="{BB962C8B-B14F-4D97-AF65-F5344CB8AC3E}">
        <p14:creationId xmlns:p14="http://schemas.microsoft.com/office/powerpoint/2010/main" val="29235827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dirty="0" err="1"/>
              <a:t>Pos+ner</a:t>
            </a:r>
            <a:r>
              <a:rPr lang="en-US" altLang="zh-CN" dirty="0"/>
              <a:t> </a:t>
            </a:r>
            <a:r>
              <a:rPr lang="zh-CN" altLang="en-US" dirty="0"/>
              <a:t>不需要推理</a:t>
            </a:r>
            <a:endParaRPr lang="en-US" altLang="zh-CN" dirty="0"/>
          </a:p>
          <a:p>
            <a:pPr marL="228600" indent="-228600">
              <a:buAutoNum type="arabicPeriod"/>
            </a:pPr>
            <a:r>
              <a:rPr lang="zh-CN" altLang="en-US" dirty="0"/>
              <a:t>训练测试不可避免的有词汇重叠</a:t>
            </a:r>
            <a:endParaRPr lang="en-US" altLang="zh-CN" dirty="0"/>
          </a:p>
          <a:p>
            <a:pPr marL="228600" indent="-228600">
              <a:buAutoNum type="arabicPeriod"/>
            </a:pPr>
            <a:endParaRPr lang="en-US" altLang="zh-CN"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22</a:t>
            </a:fld>
            <a:endParaRPr lang="zh-CN" altLang="en-US"/>
          </a:p>
        </p:txBody>
      </p:sp>
    </p:spTree>
    <p:extLst>
      <p:ext uri="{BB962C8B-B14F-4D97-AF65-F5344CB8AC3E}">
        <p14:creationId xmlns:p14="http://schemas.microsoft.com/office/powerpoint/2010/main" val="27205193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dirty="0" err="1"/>
              <a:t>Pos+ner</a:t>
            </a:r>
            <a:r>
              <a:rPr lang="en-US" altLang="zh-CN" dirty="0"/>
              <a:t> </a:t>
            </a:r>
            <a:r>
              <a:rPr lang="zh-CN" altLang="en-US" dirty="0"/>
              <a:t>不需要推理</a:t>
            </a:r>
            <a:endParaRPr lang="en-US" altLang="zh-CN" dirty="0"/>
          </a:p>
          <a:p>
            <a:pPr marL="228600" indent="-228600">
              <a:buAutoNum type="arabicPeriod"/>
            </a:pPr>
            <a:r>
              <a:rPr lang="zh-CN" altLang="en-US" dirty="0"/>
              <a:t>训练测试不可避免的有词汇重叠</a:t>
            </a:r>
            <a:endParaRPr lang="en-US" altLang="zh-CN" dirty="0"/>
          </a:p>
          <a:p>
            <a:pPr marL="228600" indent="-228600">
              <a:buAutoNum type="arabicPeriod"/>
            </a:pPr>
            <a:endParaRPr lang="en-US" altLang="zh-CN"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23</a:t>
            </a:fld>
            <a:endParaRPr lang="zh-CN" altLang="en-US"/>
          </a:p>
        </p:txBody>
      </p:sp>
    </p:spTree>
    <p:extLst>
      <p:ext uri="{BB962C8B-B14F-4D97-AF65-F5344CB8AC3E}">
        <p14:creationId xmlns:p14="http://schemas.microsoft.com/office/powerpoint/2010/main" val="2844308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作者单位</a:t>
            </a:r>
            <a:endParaRPr lang="en-US" altLang="zh-CN" dirty="0"/>
          </a:p>
          <a:p>
            <a:r>
              <a:rPr lang="zh-CN" altLang="en-US" dirty="0"/>
              <a:t>根据</a:t>
            </a:r>
            <a:r>
              <a:rPr lang="en-US" altLang="zh-CN" dirty="0"/>
              <a:t>explanation</a:t>
            </a:r>
            <a:r>
              <a:rPr lang="zh-CN" altLang="en-US" dirty="0"/>
              <a:t>来进行关系分类</a:t>
            </a:r>
          </a:p>
        </p:txBody>
      </p:sp>
      <p:sp>
        <p:nvSpPr>
          <p:cNvPr id="4" name="灯片编号占位符 3"/>
          <p:cNvSpPr>
            <a:spLocks noGrp="1"/>
          </p:cNvSpPr>
          <p:nvPr>
            <p:ph type="sldNum" sz="quarter" idx="5"/>
          </p:nvPr>
        </p:nvSpPr>
        <p:spPr/>
        <p:txBody>
          <a:bodyPr/>
          <a:lstStyle/>
          <a:p>
            <a:fld id="{87FCE144-D5A4-4C71-9FB6-2A256C7E9935}" type="slidenum">
              <a:rPr lang="zh-CN" altLang="en-US" smtClean="0"/>
              <a:t>24</a:t>
            </a:fld>
            <a:endParaRPr lang="zh-CN" altLang="en-US"/>
          </a:p>
        </p:txBody>
      </p:sp>
    </p:spTree>
    <p:extLst>
      <p:ext uri="{BB962C8B-B14F-4D97-AF65-F5344CB8AC3E}">
        <p14:creationId xmlns:p14="http://schemas.microsoft.com/office/powerpoint/2010/main" val="478459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我们的结构做的就是颠倒假设</a:t>
            </a:r>
          </a:p>
        </p:txBody>
      </p:sp>
      <p:sp>
        <p:nvSpPr>
          <p:cNvPr id="4" name="灯片编号占位符 3"/>
          <p:cNvSpPr>
            <a:spLocks noGrp="1"/>
          </p:cNvSpPr>
          <p:nvPr>
            <p:ph type="sldNum" sz="quarter" idx="5"/>
          </p:nvPr>
        </p:nvSpPr>
        <p:spPr/>
        <p:txBody>
          <a:bodyPr/>
          <a:lstStyle/>
          <a:p>
            <a:fld id="{87FCE144-D5A4-4C71-9FB6-2A256C7E9935}" type="slidenum">
              <a:rPr lang="zh-CN" altLang="en-US" smtClean="0"/>
              <a:t>25</a:t>
            </a:fld>
            <a:endParaRPr lang="zh-CN" altLang="en-US"/>
          </a:p>
        </p:txBody>
      </p:sp>
    </p:spTree>
    <p:extLst>
      <p:ext uri="{BB962C8B-B14F-4D97-AF65-F5344CB8AC3E}">
        <p14:creationId xmlns:p14="http://schemas.microsoft.com/office/powerpoint/2010/main" val="33039089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我们的结构做的就是颠倒假设</a:t>
            </a:r>
          </a:p>
        </p:txBody>
      </p:sp>
      <p:sp>
        <p:nvSpPr>
          <p:cNvPr id="4" name="灯片编号占位符 3"/>
          <p:cNvSpPr>
            <a:spLocks noGrp="1"/>
          </p:cNvSpPr>
          <p:nvPr>
            <p:ph type="sldNum" sz="quarter" idx="5"/>
          </p:nvPr>
        </p:nvSpPr>
        <p:spPr/>
        <p:txBody>
          <a:bodyPr/>
          <a:lstStyle/>
          <a:p>
            <a:fld id="{87FCE144-D5A4-4C71-9FB6-2A256C7E9935}" type="slidenum">
              <a:rPr lang="zh-CN" altLang="en-US" smtClean="0"/>
              <a:t>26</a:t>
            </a:fld>
            <a:endParaRPr lang="zh-CN" altLang="en-US"/>
          </a:p>
        </p:txBody>
      </p:sp>
    </p:spTree>
    <p:extLst>
      <p:ext uri="{BB962C8B-B14F-4D97-AF65-F5344CB8AC3E}">
        <p14:creationId xmlns:p14="http://schemas.microsoft.com/office/powerpoint/2010/main" val="6654238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我们的结构做的就是颠倒假设</a:t>
            </a:r>
          </a:p>
        </p:txBody>
      </p:sp>
      <p:sp>
        <p:nvSpPr>
          <p:cNvPr id="4" name="灯片编号占位符 3"/>
          <p:cNvSpPr>
            <a:spLocks noGrp="1"/>
          </p:cNvSpPr>
          <p:nvPr>
            <p:ph type="sldNum" sz="quarter" idx="5"/>
          </p:nvPr>
        </p:nvSpPr>
        <p:spPr/>
        <p:txBody>
          <a:bodyPr/>
          <a:lstStyle/>
          <a:p>
            <a:fld id="{87FCE144-D5A4-4C71-9FB6-2A256C7E9935}" type="slidenum">
              <a:rPr lang="zh-CN" altLang="en-US" smtClean="0"/>
              <a:t>27</a:t>
            </a:fld>
            <a:endParaRPr lang="zh-CN" altLang="en-US"/>
          </a:p>
        </p:txBody>
      </p:sp>
    </p:spTree>
    <p:extLst>
      <p:ext uri="{BB962C8B-B14F-4D97-AF65-F5344CB8AC3E}">
        <p14:creationId xmlns:p14="http://schemas.microsoft.com/office/powerpoint/2010/main" val="34369434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我们的结构做的就是颠倒假设</a:t>
            </a:r>
          </a:p>
        </p:txBody>
      </p:sp>
      <p:sp>
        <p:nvSpPr>
          <p:cNvPr id="4" name="灯片编号占位符 3"/>
          <p:cNvSpPr>
            <a:spLocks noGrp="1"/>
          </p:cNvSpPr>
          <p:nvPr>
            <p:ph type="sldNum" sz="quarter" idx="5"/>
          </p:nvPr>
        </p:nvSpPr>
        <p:spPr/>
        <p:txBody>
          <a:bodyPr/>
          <a:lstStyle/>
          <a:p>
            <a:fld id="{87FCE144-D5A4-4C71-9FB6-2A256C7E9935}" type="slidenum">
              <a:rPr lang="zh-CN" altLang="en-US" smtClean="0"/>
              <a:t>28</a:t>
            </a:fld>
            <a:endParaRPr lang="zh-CN" altLang="en-US"/>
          </a:p>
        </p:txBody>
      </p:sp>
    </p:spTree>
    <p:extLst>
      <p:ext uri="{BB962C8B-B14F-4D97-AF65-F5344CB8AC3E}">
        <p14:creationId xmlns:p14="http://schemas.microsoft.com/office/powerpoint/2010/main" val="20037364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我们的结构做的就是颠倒假设</a:t>
            </a:r>
          </a:p>
        </p:txBody>
      </p:sp>
      <p:sp>
        <p:nvSpPr>
          <p:cNvPr id="4" name="灯片编号占位符 3"/>
          <p:cNvSpPr>
            <a:spLocks noGrp="1"/>
          </p:cNvSpPr>
          <p:nvPr>
            <p:ph type="sldNum" sz="quarter" idx="5"/>
          </p:nvPr>
        </p:nvSpPr>
        <p:spPr/>
        <p:txBody>
          <a:bodyPr/>
          <a:lstStyle/>
          <a:p>
            <a:fld id="{87FCE144-D5A4-4C71-9FB6-2A256C7E9935}" type="slidenum">
              <a:rPr lang="zh-CN" altLang="en-US" smtClean="0"/>
              <a:t>29</a:t>
            </a:fld>
            <a:endParaRPr lang="zh-CN" altLang="en-US"/>
          </a:p>
        </p:txBody>
      </p:sp>
    </p:spTree>
    <p:extLst>
      <p:ext uri="{BB962C8B-B14F-4D97-AF65-F5344CB8AC3E}">
        <p14:creationId xmlns:p14="http://schemas.microsoft.com/office/powerpoint/2010/main" val="3042338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3</a:t>
            </a:fld>
            <a:endParaRPr lang="zh-CN" altLang="en-US"/>
          </a:p>
        </p:txBody>
      </p:sp>
    </p:spTree>
    <p:extLst>
      <p:ext uri="{BB962C8B-B14F-4D97-AF65-F5344CB8AC3E}">
        <p14:creationId xmlns:p14="http://schemas.microsoft.com/office/powerpoint/2010/main" val="10913921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我们的结构做的就是颠倒假设</a:t>
            </a:r>
          </a:p>
        </p:txBody>
      </p:sp>
      <p:sp>
        <p:nvSpPr>
          <p:cNvPr id="4" name="灯片编号占位符 3"/>
          <p:cNvSpPr>
            <a:spLocks noGrp="1"/>
          </p:cNvSpPr>
          <p:nvPr>
            <p:ph type="sldNum" sz="quarter" idx="5"/>
          </p:nvPr>
        </p:nvSpPr>
        <p:spPr/>
        <p:txBody>
          <a:bodyPr/>
          <a:lstStyle/>
          <a:p>
            <a:fld id="{87FCE144-D5A4-4C71-9FB6-2A256C7E9935}" type="slidenum">
              <a:rPr lang="zh-CN" altLang="en-US" smtClean="0"/>
              <a:t>30</a:t>
            </a:fld>
            <a:endParaRPr lang="zh-CN" altLang="en-US"/>
          </a:p>
        </p:txBody>
      </p:sp>
    </p:spTree>
    <p:extLst>
      <p:ext uri="{BB962C8B-B14F-4D97-AF65-F5344CB8AC3E}">
        <p14:creationId xmlns:p14="http://schemas.microsoft.com/office/powerpoint/2010/main" val="1763919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我们的结构做的就是颠倒假设</a:t>
            </a:r>
          </a:p>
        </p:txBody>
      </p:sp>
      <p:sp>
        <p:nvSpPr>
          <p:cNvPr id="4" name="灯片编号占位符 3"/>
          <p:cNvSpPr>
            <a:spLocks noGrp="1"/>
          </p:cNvSpPr>
          <p:nvPr>
            <p:ph type="sldNum" sz="quarter" idx="5"/>
          </p:nvPr>
        </p:nvSpPr>
        <p:spPr/>
        <p:txBody>
          <a:bodyPr/>
          <a:lstStyle/>
          <a:p>
            <a:fld id="{87FCE144-D5A4-4C71-9FB6-2A256C7E9935}" type="slidenum">
              <a:rPr lang="zh-CN" altLang="en-US" smtClean="0"/>
              <a:t>31</a:t>
            </a:fld>
            <a:endParaRPr lang="zh-CN" altLang="en-US"/>
          </a:p>
        </p:txBody>
      </p:sp>
    </p:spTree>
    <p:extLst>
      <p:ext uri="{BB962C8B-B14F-4D97-AF65-F5344CB8AC3E}">
        <p14:creationId xmlns:p14="http://schemas.microsoft.com/office/powerpoint/2010/main" val="35652619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我们的结构做的就是颠倒假设</a:t>
            </a:r>
          </a:p>
        </p:txBody>
      </p:sp>
      <p:sp>
        <p:nvSpPr>
          <p:cNvPr id="4" name="灯片编号占位符 3"/>
          <p:cNvSpPr>
            <a:spLocks noGrp="1"/>
          </p:cNvSpPr>
          <p:nvPr>
            <p:ph type="sldNum" sz="quarter" idx="5"/>
          </p:nvPr>
        </p:nvSpPr>
        <p:spPr/>
        <p:txBody>
          <a:bodyPr/>
          <a:lstStyle/>
          <a:p>
            <a:fld id="{87FCE144-D5A4-4C71-9FB6-2A256C7E9935}" type="slidenum">
              <a:rPr lang="zh-CN" altLang="en-US" smtClean="0"/>
              <a:t>32</a:t>
            </a:fld>
            <a:endParaRPr lang="zh-CN" altLang="en-US"/>
          </a:p>
        </p:txBody>
      </p:sp>
    </p:spTree>
    <p:extLst>
      <p:ext uri="{BB962C8B-B14F-4D97-AF65-F5344CB8AC3E}">
        <p14:creationId xmlns:p14="http://schemas.microsoft.com/office/powerpoint/2010/main" val="23629098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我们的结构做的就是颠倒假设</a:t>
            </a:r>
          </a:p>
        </p:txBody>
      </p:sp>
      <p:sp>
        <p:nvSpPr>
          <p:cNvPr id="4" name="灯片编号占位符 3"/>
          <p:cNvSpPr>
            <a:spLocks noGrp="1"/>
          </p:cNvSpPr>
          <p:nvPr>
            <p:ph type="sldNum" sz="quarter" idx="5"/>
          </p:nvPr>
        </p:nvSpPr>
        <p:spPr/>
        <p:txBody>
          <a:bodyPr/>
          <a:lstStyle/>
          <a:p>
            <a:fld id="{87FCE144-D5A4-4C71-9FB6-2A256C7E9935}" type="slidenum">
              <a:rPr lang="zh-CN" altLang="en-US" smtClean="0"/>
              <a:t>33</a:t>
            </a:fld>
            <a:endParaRPr lang="zh-CN" altLang="en-US"/>
          </a:p>
        </p:txBody>
      </p:sp>
    </p:spTree>
    <p:extLst>
      <p:ext uri="{BB962C8B-B14F-4D97-AF65-F5344CB8AC3E}">
        <p14:creationId xmlns:p14="http://schemas.microsoft.com/office/powerpoint/2010/main" val="6114882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他这个解释机制有四个指标。我原来以为这篇论文产生的</a:t>
            </a:r>
            <a:r>
              <a:rPr lang="en-US" altLang="zh-CN" dirty="0"/>
              <a:t>explanation</a:t>
            </a:r>
            <a:r>
              <a:rPr lang="zh-CN" altLang="en-US" dirty="0"/>
              <a:t>是自然语言的</a:t>
            </a:r>
            <a:r>
              <a:rPr lang="en-US" altLang="zh-CN" dirty="0"/>
              <a:t>explanation</a:t>
            </a:r>
            <a:r>
              <a:rPr lang="zh-CN" altLang="en-US" dirty="0"/>
              <a:t>，从而提高可解释性。读完才发现这篇论文是生成了一下几个指标来看模型的可以解释性。第一个指标是</a:t>
            </a:r>
            <a:r>
              <a:rPr lang="en-US" altLang="zh-CN" dirty="0"/>
              <a:t>α</a:t>
            </a:r>
            <a:r>
              <a:rPr lang="zh-CN" altLang="en-US" dirty="0"/>
              <a:t>，这个比较简单，看的是每个句子对于预测</a:t>
            </a:r>
            <a:r>
              <a:rPr lang="en-US" altLang="zh-CN" dirty="0"/>
              <a:t>bag</a:t>
            </a:r>
            <a:r>
              <a:rPr lang="zh-CN" altLang="en-US" dirty="0"/>
              <a:t>的权重。</a:t>
            </a:r>
            <a:endParaRPr lang="en-US" altLang="zh-CN" dirty="0"/>
          </a:p>
          <a:p>
            <a:r>
              <a:rPr lang="zh-CN" altLang="en-US" dirty="0"/>
              <a:t>第二个指标是</a:t>
            </a:r>
            <a:r>
              <a:rPr lang="en-US" altLang="zh-CN" dirty="0"/>
              <a:t>Saliency:</a:t>
            </a:r>
            <a:r>
              <a:rPr lang="zh-CN" altLang="en-US" dirty="0"/>
              <a:t>对于关系</a:t>
            </a:r>
            <a:r>
              <a:rPr lang="en-US" altLang="zh-CN" dirty="0"/>
              <a:t>k</a:t>
            </a:r>
            <a:r>
              <a:rPr lang="zh-CN" altLang="en-US" dirty="0"/>
              <a:t>，每个输入</a:t>
            </a:r>
            <a:r>
              <a:rPr lang="en-US" altLang="zh-CN" dirty="0" err="1"/>
              <a:t>xn</a:t>
            </a:r>
            <a:r>
              <a:rPr lang="zh-CN" altLang="en-US" dirty="0"/>
              <a:t>对</a:t>
            </a:r>
            <a:r>
              <a:rPr lang="en-US" altLang="zh-CN" dirty="0"/>
              <a:t>ok</a:t>
            </a:r>
            <a:r>
              <a:rPr lang="zh-CN" altLang="en-US" dirty="0"/>
              <a:t>的影响，其中</a:t>
            </a:r>
            <a:r>
              <a:rPr lang="en-US" altLang="zh-CN" dirty="0"/>
              <a:t>ok</a:t>
            </a:r>
            <a:r>
              <a:rPr lang="zh-CN" altLang="en-US" dirty="0"/>
              <a:t>是一个函数，表示模型中关系</a:t>
            </a:r>
            <a:r>
              <a:rPr lang="en-US" altLang="zh-CN" dirty="0"/>
              <a:t>k</a:t>
            </a:r>
            <a:r>
              <a:rPr lang="zh-CN" altLang="en-US" dirty="0"/>
              <a:t>的逻辑分数。有点像输出对于输入的梯度影响。</a:t>
            </a:r>
            <a:endParaRPr lang="en-US" altLang="zh-CN" dirty="0"/>
          </a:p>
          <a:p>
            <a:r>
              <a:rPr lang="zh-CN" altLang="en-US" dirty="0"/>
              <a:t>第三个指标是梯度</a:t>
            </a:r>
            <a:r>
              <a:rPr lang="en-US" altLang="zh-CN" dirty="0"/>
              <a:t>*</a:t>
            </a:r>
            <a:r>
              <a:rPr lang="zh-CN" altLang="en-US" dirty="0"/>
              <a:t>输入，也就是用每个输入</a:t>
            </a:r>
            <a:r>
              <a:rPr lang="en-US" altLang="zh-CN" dirty="0" err="1"/>
              <a:t>xn</a:t>
            </a:r>
            <a:r>
              <a:rPr lang="zh-CN" altLang="en-US" dirty="0"/>
              <a:t>乘以函数对</a:t>
            </a:r>
            <a:r>
              <a:rPr lang="en-US" altLang="zh-CN" dirty="0" err="1"/>
              <a:t>xn</a:t>
            </a:r>
            <a:r>
              <a:rPr lang="zh-CN" altLang="en-US" dirty="0"/>
              <a:t>的梯度。</a:t>
            </a:r>
            <a:endParaRPr lang="en-US" altLang="zh-CN" dirty="0"/>
          </a:p>
          <a:p>
            <a:r>
              <a:rPr lang="zh-CN" altLang="en-US" dirty="0"/>
              <a:t>第四个指标，看的是删除一个样本</a:t>
            </a:r>
            <a:r>
              <a:rPr lang="en-US" altLang="zh-CN" dirty="0" err="1"/>
              <a:t>xn</a:t>
            </a:r>
            <a:r>
              <a:rPr lang="zh-CN" altLang="en-US" dirty="0"/>
              <a:t>对于函数的影响。</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34</a:t>
            </a:fld>
            <a:endParaRPr lang="zh-CN" altLang="en-US"/>
          </a:p>
        </p:txBody>
      </p:sp>
    </p:spTree>
    <p:extLst>
      <p:ext uri="{BB962C8B-B14F-4D97-AF65-F5344CB8AC3E}">
        <p14:creationId xmlns:p14="http://schemas.microsoft.com/office/powerpoint/2010/main" val="3220560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1 = Using Hessian does not change the ordering of</a:t>
            </a:r>
          </a:p>
          <a:p>
            <a:r>
              <a:rPr lang="en-US" altLang="zh-CN" sz="1200" b="0" i="0" u="none" strike="noStrike" kern="1200" baseline="0" dirty="0">
                <a:solidFill>
                  <a:schemeClr val="tx1"/>
                </a:solidFill>
                <a:latin typeface="+mn-lt"/>
                <a:ea typeface="+mn-ea"/>
                <a:cs typeface="+mn-cs"/>
              </a:rPr>
              <a:t>training examples. 2 = Using more layers of BERT in IF approximation does not much affect the ordering. 3 =</a:t>
            </a:r>
          </a:p>
          <a:p>
            <a:r>
              <a:rPr lang="en-US" altLang="zh-CN" sz="1200" b="0" i="0" u="none" strike="noStrike" kern="1200" baseline="0" dirty="0">
                <a:solidFill>
                  <a:schemeClr val="tx1"/>
                </a:solidFill>
                <a:latin typeface="+mn-lt"/>
                <a:ea typeface="+mn-ea"/>
                <a:cs typeface="+mn-cs"/>
              </a:rPr>
              <a:t>NN metrics are not well correlated with gradient-based ones.</a:t>
            </a:r>
            <a:endParaRPr lang="zh-CN" altLang="en-US" b="1"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35</a:t>
            </a:fld>
            <a:endParaRPr lang="zh-CN" altLang="en-US"/>
          </a:p>
        </p:txBody>
      </p:sp>
    </p:spTree>
    <p:extLst>
      <p:ext uri="{BB962C8B-B14F-4D97-AF65-F5344CB8AC3E}">
        <p14:creationId xmlns:p14="http://schemas.microsoft.com/office/powerpoint/2010/main" val="33051447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计算训练模型和随机初始化模型的相关度</a:t>
            </a:r>
          </a:p>
        </p:txBody>
      </p:sp>
      <p:sp>
        <p:nvSpPr>
          <p:cNvPr id="4" name="灯片编号占位符 3"/>
          <p:cNvSpPr>
            <a:spLocks noGrp="1"/>
          </p:cNvSpPr>
          <p:nvPr>
            <p:ph type="sldNum" sz="quarter" idx="5"/>
          </p:nvPr>
        </p:nvSpPr>
        <p:spPr/>
        <p:txBody>
          <a:bodyPr/>
          <a:lstStyle/>
          <a:p>
            <a:fld id="{87FCE144-D5A4-4C71-9FB6-2A256C7E9935}" type="slidenum">
              <a:rPr lang="zh-CN" altLang="en-US" smtClean="0"/>
              <a:t>36</a:t>
            </a:fld>
            <a:endParaRPr lang="zh-CN" altLang="en-US"/>
          </a:p>
        </p:txBody>
      </p:sp>
    </p:spTree>
    <p:extLst>
      <p:ext uri="{BB962C8B-B14F-4D97-AF65-F5344CB8AC3E}">
        <p14:creationId xmlns:p14="http://schemas.microsoft.com/office/powerpoint/2010/main" val="27285862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37</a:t>
            </a:fld>
            <a:endParaRPr lang="zh-CN" altLang="en-US"/>
          </a:p>
        </p:txBody>
      </p:sp>
    </p:spTree>
    <p:extLst>
      <p:ext uri="{BB962C8B-B14F-4D97-AF65-F5344CB8AC3E}">
        <p14:creationId xmlns:p14="http://schemas.microsoft.com/office/powerpoint/2010/main" val="33186021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38</a:t>
            </a:fld>
            <a:endParaRPr lang="zh-CN" altLang="en-US"/>
          </a:p>
        </p:txBody>
      </p:sp>
    </p:spTree>
    <p:extLst>
      <p:ext uri="{BB962C8B-B14F-4D97-AF65-F5344CB8AC3E}">
        <p14:creationId xmlns:p14="http://schemas.microsoft.com/office/powerpoint/2010/main" val="2319729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a:t>
            </a:r>
            <a:r>
              <a:rPr lang="en-US" altLang="zh-CN" dirty="0"/>
              <a:t>VQA</a:t>
            </a:r>
            <a:r>
              <a:rPr lang="zh-CN" altLang="en-US" dirty="0"/>
              <a:t>任务中同一幅图片</a:t>
            </a:r>
          </a:p>
        </p:txBody>
      </p:sp>
      <p:sp>
        <p:nvSpPr>
          <p:cNvPr id="4" name="灯片编号占位符 3"/>
          <p:cNvSpPr>
            <a:spLocks noGrp="1"/>
          </p:cNvSpPr>
          <p:nvPr>
            <p:ph type="sldNum" sz="quarter" idx="5"/>
          </p:nvPr>
        </p:nvSpPr>
        <p:spPr/>
        <p:txBody>
          <a:bodyPr/>
          <a:lstStyle/>
          <a:p>
            <a:fld id="{87FCE144-D5A4-4C71-9FB6-2A256C7E9935}" type="slidenum">
              <a:rPr lang="zh-CN" altLang="en-US" smtClean="0"/>
              <a:t>39</a:t>
            </a:fld>
            <a:endParaRPr lang="zh-CN" altLang="en-US"/>
          </a:p>
        </p:txBody>
      </p:sp>
    </p:spTree>
    <p:extLst>
      <p:ext uri="{BB962C8B-B14F-4D97-AF65-F5344CB8AC3E}">
        <p14:creationId xmlns:p14="http://schemas.microsoft.com/office/powerpoint/2010/main" val="333945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4</a:t>
            </a:fld>
            <a:endParaRPr lang="zh-CN" altLang="en-US"/>
          </a:p>
        </p:txBody>
      </p:sp>
    </p:spTree>
    <p:extLst>
      <p:ext uri="{BB962C8B-B14F-4D97-AF65-F5344CB8AC3E}">
        <p14:creationId xmlns:p14="http://schemas.microsoft.com/office/powerpoint/2010/main" val="24657728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这是一个例子</a:t>
            </a:r>
          </a:p>
        </p:txBody>
      </p:sp>
      <p:sp>
        <p:nvSpPr>
          <p:cNvPr id="4" name="灯片编号占位符 3"/>
          <p:cNvSpPr>
            <a:spLocks noGrp="1"/>
          </p:cNvSpPr>
          <p:nvPr>
            <p:ph type="sldNum" sz="quarter" idx="5"/>
          </p:nvPr>
        </p:nvSpPr>
        <p:spPr/>
        <p:txBody>
          <a:bodyPr/>
          <a:lstStyle/>
          <a:p>
            <a:fld id="{87FCE144-D5A4-4C71-9FB6-2A256C7E9935}" type="slidenum">
              <a:rPr lang="zh-CN" altLang="en-US" smtClean="0"/>
              <a:t>40</a:t>
            </a:fld>
            <a:endParaRPr lang="zh-CN" altLang="en-US"/>
          </a:p>
        </p:txBody>
      </p:sp>
    </p:spTree>
    <p:extLst>
      <p:ext uri="{BB962C8B-B14F-4D97-AF65-F5344CB8AC3E}">
        <p14:creationId xmlns:p14="http://schemas.microsoft.com/office/powerpoint/2010/main" val="24317285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这是一个例子</a:t>
            </a:r>
          </a:p>
        </p:txBody>
      </p:sp>
      <p:sp>
        <p:nvSpPr>
          <p:cNvPr id="4" name="灯片编号占位符 3"/>
          <p:cNvSpPr>
            <a:spLocks noGrp="1"/>
          </p:cNvSpPr>
          <p:nvPr>
            <p:ph type="sldNum" sz="quarter" idx="5"/>
          </p:nvPr>
        </p:nvSpPr>
        <p:spPr/>
        <p:txBody>
          <a:bodyPr/>
          <a:lstStyle/>
          <a:p>
            <a:fld id="{87FCE144-D5A4-4C71-9FB6-2A256C7E9935}" type="slidenum">
              <a:rPr lang="zh-CN" altLang="en-US" smtClean="0"/>
              <a:t>41</a:t>
            </a:fld>
            <a:endParaRPr lang="zh-CN" altLang="en-US"/>
          </a:p>
        </p:txBody>
      </p:sp>
    </p:spTree>
    <p:extLst>
      <p:ext uri="{BB962C8B-B14F-4D97-AF65-F5344CB8AC3E}">
        <p14:creationId xmlns:p14="http://schemas.microsoft.com/office/powerpoint/2010/main" val="7196370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这是一个例子</a:t>
            </a:r>
          </a:p>
        </p:txBody>
      </p:sp>
      <p:sp>
        <p:nvSpPr>
          <p:cNvPr id="4" name="灯片编号占位符 3"/>
          <p:cNvSpPr>
            <a:spLocks noGrp="1"/>
          </p:cNvSpPr>
          <p:nvPr>
            <p:ph type="sldNum" sz="quarter" idx="5"/>
          </p:nvPr>
        </p:nvSpPr>
        <p:spPr/>
        <p:txBody>
          <a:bodyPr/>
          <a:lstStyle/>
          <a:p>
            <a:fld id="{87FCE144-D5A4-4C71-9FB6-2A256C7E9935}" type="slidenum">
              <a:rPr lang="zh-CN" altLang="en-US" smtClean="0"/>
              <a:t>42</a:t>
            </a:fld>
            <a:endParaRPr lang="zh-CN" altLang="en-US"/>
          </a:p>
        </p:txBody>
      </p:sp>
    </p:spTree>
    <p:extLst>
      <p:ext uri="{BB962C8B-B14F-4D97-AF65-F5344CB8AC3E}">
        <p14:creationId xmlns:p14="http://schemas.microsoft.com/office/powerpoint/2010/main" val="28096671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这是一个例子</a:t>
            </a:r>
          </a:p>
        </p:txBody>
      </p:sp>
      <p:sp>
        <p:nvSpPr>
          <p:cNvPr id="4" name="灯片编号占位符 3"/>
          <p:cNvSpPr>
            <a:spLocks noGrp="1"/>
          </p:cNvSpPr>
          <p:nvPr>
            <p:ph type="sldNum" sz="quarter" idx="5"/>
          </p:nvPr>
        </p:nvSpPr>
        <p:spPr/>
        <p:txBody>
          <a:bodyPr/>
          <a:lstStyle/>
          <a:p>
            <a:fld id="{87FCE144-D5A4-4C71-9FB6-2A256C7E9935}" type="slidenum">
              <a:rPr lang="zh-CN" altLang="en-US" smtClean="0"/>
              <a:t>43</a:t>
            </a:fld>
            <a:endParaRPr lang="zh-CN" altLang="en-US"/>
          </a:p>
        </p:txBody>
      </p:sp>
    </p:spTree>
    <p:extLst>
      <p:ext uri="{BB962C8B-B14F-4D97-AF65-F5344CB8AC3E}">
        <p14:creationId xmlns:p14="http://schemas.microsoft.com/office/powerpoint/2010/main" val="15450385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介绍</a:t>
            </a:r>
            <a:r>
              <a:rPr lang="en-US" altLang="zh-CN" dirty="0"/>
              <a:t>data to text</a:t>
            </a:r>
            <a:r>
              <a:rPr lang="zh-CN" altLang="en-US" dirty="0"/>
              <a:t>任务</a:t>
            </a:r>
          </a:p>
        </p:txBody>
      </p:sp>
      <p:sp>
        <p:nvSpPr>
          <p:cNvPr id="4" name="灯片编号占位符 3"/>
          <p:cNvSpPr>
            <a:spLocks noGrp="1"/>
          </p:cNvSpPr>
          <p:nvPr>
            <p:ph type="sldNum" sz="quarter" idx="5"/>
          </p:nvPr>
        </p:nvSpPr>
        <p:spPr/>
        <p:txBody>
          <a:bodyPr/>
          <a:lstStyle/>
          <a:p>
            <a:fld id="{87FCE144-D5A4-4C71-9FB6-2A256C7E9935}" type="slidenum">
              <a:rPr lang="zh-CN" altLang="en-US" smtClean="0"/>
              <a:t>44</a:t>
            </a:fld>
            <a:endParaRPr lang="zh-CN" altLang="en-US"/>
          </a:p>
        </p:txBody>
      </p:sp>
    </p:spTree>
    <p:extLst>
      <p:ext uri="{BB962C8B-B14F-4D97-AF65-F5344CB8AC3E}">
        <p14:creationId xmlns:p14="http://schemas.microsoft.com/office/powerpoint/2010/main" val="22289218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mn-lt"/>
                <a:ea typeface="+mn-ea"/>
                <a:cs typeface="+mn-cs"/>
              </a:rPr>
              <a:t>将句子送到</a:t>
            </a:r>
            <a:r>
              <a:rPr lang="en-US" altLang="zh-CN" sz="1200" b="0" i="0" u="none" strike="noStrike" kern="1200" baseline="0" dirty="0" err="1">
                <a:solidFill>
                  <a:schemeClr val="tx1"/>
                </a:solidFill>
                <a:latin typeface="+mn-lt"/>
                <a:ea typeface="+mn-ea"/>
                <a:cs typeface="+mn-cs"/>
              </a:rPr>
              <a:t>bert</a:t>
            </a:r>
            <a:r>
              <a:rPr lang="zh-CN" altLang="en-US" sz="1200" b="0" i="0" u="none" strike="noStrike" kern="1200" baseline="0" dirty="0">
                <a:solidFill>
                  <a:schemeClr val="tx1"/>
                </a:solidFill>
                <a:latin typeface="+mn-lt"/>
                <a:ea typeface="+mn-ea"/>
                <a:cs typeface="+mn-cs"/>
              </a:rPr>
              <a:t>中，得到每个单词的向量表示，然后加一个线性</a:t>
            </a:r>
          </a:p>
          <a:p>
            <a:r>
              <a:rPr lang="zh-CN" altLang="en-US" sz="1200" b="0" i="0" u="none" strike="noStrike" kern="1200" baseline="0" dirty="0">
                <a:solidFill>
                  <a:schemeClr val="tx1"/>
                </a:solidFill>
                <a:latin typeface="+mn-lt"/>
                <a:ea typeface="+mn-ea"/>
                <a:cs typeface="+mn-cs"/>
              </a:rPr>
              <a:t>层，得到每个词的</a:t>
            </a:r>
            <a:r>
              <a:rPr lang="en-US" altLang="zh-CN" sz="1200" b="0" i="0" u="none" strike="noStrike" kern="1200" baseline="0" dirty="0">
                <a:solidFill>
                  <a:schemeClr val="tx1"/>
                </a:solidFill>
                <a:latin typeface="+mn-lt"/>
                <a:ea typeface="+mn-ea"/>
                <a:cs typeface="+mn-cs"/>
              </a:rPr>
              <a:t>label</a:t>
            </a:r>
            <a:r>
              <a:rPr lang="zh-CN" altLang="en-US" sz="1200" b="0" i="0" u="none" strike="noStrike" kern="1200" baseline="0" dirty="0">
                <a:solidFill>
                  <a:schemeClr val="tx1"/>
                </a:solidFill>
                <a:latin typeface="+mn-lt"/>
                <a:ea typeface="+mn-ea"/>
                <a:cs typeface="+mn-cs"/>
              </a:rPr>
              <a:t>，如果一个词被分为多个</a:t>
            </a:r>
            <a:r>
              <a:rPr lang="en-US" altLang="zh-CN" sz="1200" b="0" i="0" u="none" strike="noStrike" kern="1200" baseline="0" dirty="0" err="1">
                <a:solidFill>
                  <a:schemeClr val="tx1"/>
                </a:solidFill>
                <a:latin typeface="+mn-lt"/>
                <a:ea typeface="+mn-ea"/>
                <a:cs typeface="+mn-cs"/>
              </a:rPr>
              <a:t>subword</a:t>
            </a:r>
            <a:r>
              <a:rPr lang="zh-CN" altLang="en-US" sz="1200" b="0" i="0" u="none" strike="noStrike" kern="1200" baseline="0" dirty="0">
                <a:solidFill>
                  <a:schemeClr val="tx1"/>
                </a:solidFill>
                <a:latin typeface="+mn-lt"/>
                <a:ea typeface="+mn-ea"/>
                <a:cs typeface="+mn-cs"/>
              </a:rPr>
              <a:t>，取第一个</a:t>
            </a:r>
          </a:p>
          <a:p>
            <a:r>
              <a:rPr lang="en-US" altLang="zh-CN" sz="1200" b="0" i="0" u="none" strike="noStrike" kern="1200" baseline="0" dirty="0" err="1">
                <a:solidFill>
                  <a:schemeClr val="tx1"/>
                </a:solidFill>
                <a:latin typeface="+mn-lt"/>
                <a:ea typeface="+mn-ea"/>
                <a:cs typeface="+mn-cs"/>
              </a:rPr>
              <a:t>subword</a:t>
            </a:r>
            <a:r>
              <a:rPr lang="zh-CN" altLang="en-US" sz="1200" b="0" i="0" u="none" strike="noStrike" kern="1200" baseline="0" dirty="0">
                <a:solidFill>
                  <a:schemeClr val="tx1"/>
                </a:solidFill>
                <a:latin typeface="+mn-lt"/>
                <a:ea typeface="+mn-ea"/>
                <a:cs typeface="+mn-cs"/>
              </a:rPr>
              <a:t>的</a:t>
            </a:r>
            <a:r>
              <a:rPr lang="en-US" altLang="zh-CN" sz="1200" b="0" i="0" u="none" strike="noStrike" kern="1200" baseline="0" dirty="0">
                <a:solidFill>
                  <a:schemeClr val="tx1"/>
                </a:solidFill>
                <a:latin typeface="+mn-lt"/>
                <a:ea typeface="+mn-ea"/>
                <a:cs typeface="+mn-cs"/>
              </a:rPr>
              <a:t>label</a:t>
            </a:r>
            <a:r>
              <a:rPr lang="zh-CN" altLang="en-US" sz="1200" b="0" i="0" u="none" strike="noStrike" kern="1200" baseline="0" dirty="0">
                <a:solidFill>
                  <a:schemeClr val="tx1"/>
                </a:solidFill>
                <a:latin typeface="+mn-lt"/>
                <a:ea typeface="+mn-ea"/>
                <a:cs typeface="+mn-cs"/>
              </a:rPr>
              <a:t>作为最终的</a:t>
            </a:r>
            <a:r>
              <a:rPr lang="en-US" altLang="zh-CN" sz="1200" b="0" i="0" u="none" strike="noStrike" kern="1200" baseline="0" dirty="0">
                <a:solidFill>
                  <a:schemeClr val="tx1"/>
                </a:solidFill>
                <a:latin typeface="+mn-lt"/>
                <a:ea typeface="+mn-ea"/>
                <a:cs typeface="+mn-cs"/>
              </a:rPr>
              <a:t>label</a:t>
            </a:r>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45</a:t>
            </a:fld>
            <a:endParaRPr lang="zh-CN" altLang="en-US"/>
          </a:p>
        </p:txBody>
      </p:sp>
    </p:spTree>
    <p:extLst>
      <p:ext uri="{BB962C8B-B14F-4D97-AF65-F5344CB8AC3E}">
        <p14:creationId xmlns:p14="http://schemas.microsoft.com/office/powerpoint/2010/main" val="40878961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介绍</a:t>
            </a:r>
            <a:r>
              <a:rPr lang="en-US" altLang="zh-CN" dirty="0"/>
              <a:t>data to text</a:t>
            </a:r>
            <a:r>
              <a:rPr lang="zh-CN" altLang="en-US" dirty="0"/>
              <a:t>任务</a:t>
            </a:r>
          </a:p>
        </p:txBody>
      </p:sp>
      <p:sp>
        <p:nvSpPr>
          <p:cNvPr id="4" name="灯片编号占位符 3"/>
          <p:cNvSpPr>
            <a:spLocks noGrp="1"/>
          </p:cNvSpPr>
          <p:nvPr>
            <p:ph type="sldNum" sz="quarter" idx="5"/>
          </p:nvPr>
        </p:nvSpPr>
        <p:spPr/>
        <p:txBody>
          <a:bodyPr/>
          <a:lstStyle/>
          <a:p>
            <a:fld id="{87FCE144-D5A4-4C71-9FB6-2A256C7E9935}" type="slidenum">
              <a:rPr lang="zh-CN" altLang="en-US" smtClean="0"/>
              <a:t>46</a:t>
            </a:fld>
            <a:endParaRPr lang="zh-CN" altLang="en-US"/>
          </a:p>
        </p:txBody>
      </p:sp>
    </p:spTree>
    <p:extLst>
      <p:ext uri="{BB962C8B-B14F-4D97-AF65-F5344CB8AC3E}">
        <p14:creationId xmlns:p14="http://schemas.microsoft.com/office/powerpoint/2010/main" val="35849479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介绍</a:t>
            </a:r>
            <a:r>
              <a:rPr lang="en-US" altLang="zh-CN" dirty="0"/>
              <a:t>data to text</a:t>
            </a:r>
            <a:r>
              <a:rPr lang="zh-CN" altLang="en-US" dirty="0"/>
              <a:t>任务</a:t>
            </a:r>
          </a:p>
        </p:txBody>
      </p:sp>
      <p:sp>
        <p:nvSpPr>
          <p:cNvPr id="4" name="灯片编号占位符 3"/>
          <p:cNvSpPr>
            <a:spLocks noGrp="1"/>
          </p:cNvSpPr>
          <p:nvPr>
            <p:ph type="sldNum" sz="quarter" idx="5"/>
          </p:nvPr>
        </p:nvSpPr>
        <p:spPr/>
        <p:txBody>
          <a:bodyPr/>
          <a:lstStyle/>
          <a:p>
            <a:fld id="{87FCE144-D5A4-4C71-9FB6-2A256C7E9935}" type="slidenum">
              <a:rPr lang="zh-CN" altLang="en-US" smtClean="0"/>
              <a:t>47</a:t>
            </a:fld>
            <a:endParaRPr lang="zh-CN" altLang="en-US"/>
          </a:p>
        </p:txBody>
      </p:sp>
    </p:spTree>
    <p:extLst>
      <p:ext uri="{BB962C8B-B14F-4D97-AF65-F5344CB8AC3E}">
        <p14:creationId xmlns:p14="http://schemas.microsoft.com/office/powerpoint/2010/main" val="3018297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模型架构由四部分组成</a:t>
            </a:r>
            <a:endParaRPr lang="en-US" altLang="zh-CN" dirty="0"/>
          </a:p>
          <a:p>
            <a:pPr marL="228600" indent="-228600">
              <a:buAutoNum type="arabicPeriod"/>
            </a:pPr>
            <a:r>
              <a:rPr lang="en-US" altLang="zh-CN" dirty="0"/>
              <a:t>SE</a:t>
            </a:r>
            <a:r>
              <a:rPr lang="zh-CN" altLang="en-US" dirty="0"/>
              <a:t>：用来计算</a:t>
            </a:r>
            <a:r>
              <a:rPr lang="en-US" altLang="zh-CN" dirty="0"/>
              <a:t>K</a:t>
            </a:r>
            <a:r>
              <a:rPr lang="zh-CN" altLang="en-US" dirty="0"/>
              <a:t>对</a:t>
            </a:r>
            <a:r>
              <a:rPr lang="en-US" altLang="zh-CN" dirty="0"/>
              <a:t>T</a:t>
            </a:r>
            <a:r>
              <a:rPr lang="zh-CN" altLang="en-US" dirty="0"/>
              <a:t>中每个单词的支持度。</a:t>
            </a:r>
            <a:endParaRPr lang="en-US" altLang="zh-CN" dirty="0"/>
          </a:p>
          <a:p>
            <a:pPr marL="228600" indent="-228600">
              <a:buAutoNum type="arabicPeriod"/>
            </a:pPr>
            <a:r>
              <a:rPr lang="en-US" altLang="zh-CN" dirty="0"/>
              <a:t>S2SG</a:t>
            </a:r>
            <a:r>
              <a:rPr lang="zh-CN" altLang="en-US" dirty="0"/>
              <a:t>是一个</a:t>
            </a:r>
            <a:r>
              <a:rPr lang="en-US" altLang="zh-CN" dirty="0"/>
              <a:t>transformer</a:t>
            </a:r>
            <a:r>
              <a:rPr lang="zh-CN" altLang="en-US" dirty="0"/>
              <a:t>架构用来生成本文。</a:t>
            </a:r>
            <a:endParaRPr lang="en-US" altLang="zh-CN" dirty="0"/>
          </a:p>
          <a:p>
            <a:pPr marL="228600" indent="-228600">
              <a:buAutoNum type="arabicPeriod"/>
            </a:pPr>
            <a:r>
              <a:rPr lang="en-US" altLang="zh-CN" dirty="0"/>
              <a:t>SA</a:t>
            </a:r>
            <a:r>
              <a:rPr lang="zh-CN" altLang="en-US" dirty="0"/>
              <a:t>用来调节对单词的支持度，主要是为了减少过拟合设计的。</a:t>
            </a:r>
            <a:endParaRPr lang="en-US" altLang="zh-CN" dirty="0"/>
          </a:p>
          <a:p>
            <a:pPr marL="228600" indent="-228600">
              <a:buAutoNum type="arabicPeriod"/>
            </a:pPr>
            <a:r>
              <a:rPr lang="en-US" altLang="zh-CN" dirty="0"/>
              <a:t>RBS</a:t>
            </a:r>
            <a:r>
              <a:rPr lang="zh-CN" altLang="en-US" dirty="0"/>
              <a:t>用来平衡，以防生成的句子中单词不平衡。</a:t>
            </a:r>
          </a:p>
        </p:txBody>
      </p:sp>
      <p:sp>
        <p:nvSpPr>
          <p:cNvPr id="4" name="灯片编号占位符 3"/>
          <p:cNvSpPr>
            <a:spLocks noGrp="1"/>
          </p:cNvSpPr>
          <p:nvPr>
            <p:ph type="sldNum" sz="quarter" idx="5"/>
          </p:nvPr>
        </p:nvSpPr>
        <p:spPr/>
        <p:txBody>
          <a:bodyPr/>
          <a:lstStyle/>
          <a:p>
            <a:fld id="{87FCE144-D5A4-4C71-9FB6-2A256C7E9935}" type="slidenum">
              <a:rPr lang="zh-CN" altLang="en-US" smtClean="0"/>
              <a:t>5</a:t>
            </a:fld>
            <a:endParaRPr lang="zh-CN" altLang="en-US"/>
          </a:p>
        </p:txBody>
      </p:sp>
    </p:spTree>
    <p:extLst>
      <p:ext uri="{BB962C8B-B14F-4D97-AF65-F5344CB8AC3E}">
        <p14:creationId xmlns:p14="http://schemas.microsoft.com/office/powerpoint/2010/main" val="2067728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6</a:t>
            </a:fld>
            <a:endParaRPr lang="zh-CN" altLang="en-US"/>
          </a:p>
        </p:txBody>
      </p:sp>
    </p:spTree>
    <p:extLst>
      <p:ext uri="{BB962C8B-B14F-4D97-AF65-F5344CB8AC3E}">
        <p14:creationId xmlns:p14="http://schemas.microsoft.com/office/powerpoint/2010/main" val="234937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对比不同</a:t>
            </a:r>
            <a:r>
              <a:rPr lang="en-US" altLang="zh-CN" dirty="0"/>
              <a:t>meta learning</a:t>
            </a:r>
            <a:r>
              <a:rPr lang="zh-CN" altLang="en-US" dirty="0"/>
              <a:t>的方法</a:t>
            </a:r>
            <a:endParaRPr lang="en-US" altLang="zh-CN" dirty="0"/>
          </a:p>
          <a:p>
            <a:r>
              <a:rPr lang="zh-CN" altLang="en-US" dirty="0"/>
              <a:t>这个数据集上</a:t>
            </a:r>
            <a:r>
              <a:rPr lang="en-US" altLang="zh-CN" dirty="0"/>
              <a:t>ACAI embedding</a:t>
            </a:r>
            <a:r>
              <a:rPr lang="zh-CN" altLang="en-US" dirty="0"/>
              <a:t>的方法不错</a:t>
            </a:r>
          </a:p>
        </p:txBody>
      </p:sp>
      <p:sp>
        <p:nvSpPr>
          <p:cNvPr id="4" name="灯片编号占位符 3"/>
          <p:cNvSpPr>
            <a:spLocks noGrp="1"/>
          </p:cNvSpPr>
          <p:nvPr>
            <p:ph type="sldNum" sz="quarter" idx="5"/>
          </p:nvPr>
        </p:nvSpPr>
        <p:spPr/>
        <p:txBody>
          <a:bodyPr/>
          <a:lstStyle/>
          <a:p>
            <a:fld id="{87FCE144-D5A4-4C71-9FB6-2A256C7E9935}" type="slidenum">
              <a:rPr lang="zh-CN" altLang="en-US" smtClean="0"/>
              <a:t>7</a:t>
            </a:fld>
            <a:endParaRPr lang="zh-CN" altLang="en-US"/>
          </a:p>
        </p:txBody>
      </p:sp>
    </p:spTree>
    <p:extLst>
      <p:ext uri="{BB962C8B-B14F-4D97-AF65-F5344CB8AC3E}">
        <p14:creationId xmlns:p14="http://schemas.microsoft.com/office/powerpoint/2010/main" val="2070494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这个数据集上</a:t>
            </a:r>
            <a:r>
              <a:rPr lang="en-US" altLang="zh-CN" dirty="0" err="1"/>
              <a:t>DeepCluster</a:t>
            </a:r>
            <a:r>
              <a:rPr lang="zh-CN" altLang="en-US" dirty="0"/>
              <a:t>的表现不错</a:t>
            </a:r>
          </a:p>
        </p:txBody>
      </p:sp>
      <p:sp>
        <p:nvSpPr>
          <p:cNvPr id="4" name="灯片编号占位符 3"/>
          <p:cNvSpPr>
            <a:spLocks noGrp="1"/>
          </p:cNvSpPr>
          <p:nvPr>
            <p:ph type="sldNum" sz="quarter" idx="5"/>
          </p:nvPr>
        </p:nvSpPr>
        <p:spPr/>
        <p:txBody>
          <a:bodyPr/>
          <a:lstStyle/>
          <a:p>
            <a:fld id="{87FCE144-D5A4-4C71-9FB6-2A256C7E9935}" type="slidenum">
              <a:rPr lang="zh-CN" altLang="en-US" smtClean="0"/>
              <a:t>8</a:t>
            </a:fld>
            <a:endParaRPr lang="zh-CN" altLang="en-US"/>
          </a:p>
        </p:txBody>
      </p:sp>
    </p:spTree>
    <p:extLst>
      <p:ext uri="{BB962C8B-B14F-4D97-AF65-F5344CB8AC3E}">
        <p14:creationId xmlns:p14="http://schemas.microsoft.com/office/powerpoint/2010/main" val="6121023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P</a:t>
            </a:r>
            <a:r>
              <a:rPr lang="zh-CN" altLang="en-US" sz="1200" b="0" i="0" u="none" strike="noStrike" kern="1200" baseline="0" dirty="0">
                <a:solidFill>
                  <a:schemeClr val="tx1"/>
                </a:solidFill>
                <a:latin typeface="+mn-lt"/>
                <a:ea typeface="+mn-ea"/>
                <a:cs typeface="+mn-cs"/>
              </a:rPr>
              <a:t>次</a:t>
            </a:r>
            <a:r>
              <a:rPr lang="en-US" altLang="zh-CN" sz="1200" b="0" i="0" u="none" strike="noStrike" kern="1200" baseline="0" dirty="0">
                <a:solidFill>
                  <a:schemeClr val="tx1"/>
                </a:solidFill>
                <a:latin typeface="+mn-lt"/>
                <a:ea typeface="+mn-ea"/>
                <a:cs typeface="+mn-cs"/>
              </a:rPr>
              <a:t>K</a:t>
            </a:r>
            <a:r>
              <a:rPr lang="zh-CN" altLang="en-US" sz="1200" b="0" i="0" u="none" strike="noStrike" kern="1200" baseline="0" dirty="0">
                <a:solidFill>
                  <a:schemeClr val="tx1"/>
                </a:solidFill>
                <a:latin typeface="+mn-lt"/>
                <a:ea typeface="+mn-ea"/>
                <a:cs typeface="+mn-cs"/>
              </a:rPr>
              <a:t>个簇</a:t>
            </a:r>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Random-MAML</a:t>
            </a:r>
            <a:r>
              <a:rPr lang="zh-CN" altLang="en-US" sz="1200" b="0" i="0" u="none" strike="noStrike" kern="1200" baseline="0" dirty="0">
                <a:solidFill>
                  <a:schemeClr val="tx1"/>
                </a:solidFill>
                <a:latin typeface="+mn-lt"/>
                <a:ea typeface="+mn-ea"/>
                <a:cs typeface="+mn-cs"/>
              </a:rPr>
              <a:t>，随机构建任务</a:t>
            </a:r>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tasks based on pixel-space clusters (Pixels CACTUs-MAML)</a:t>
            </a:r>
          </a:p>
          <a:p>
            <a:r>
              <a:rPr lang="zh-CN" altLang="en-US" sz="1200" b="0" i="0" kern="1200" dirty="0">
                <a:solidFill>
                  <a:schemeClr val="tx1"/>
                </a:solidFill>
                <a:effectLst/>
                <a:latin typeface="+mn-lt"/>
                <a:ea typeface="+mn-ea"/>
                <a:cs typeface="+mn-cs"/>
              </a:rPr>
              <a:t>基于随机变边界嵌入空间的超平面切片构造任务的</a:t>
            </a:r>
            <a:r>
              <a:rPr lang="en-US" altLang="zh-CN" sz="1200" b="0" i="0" kern="1200" dirty="0">
                <a:solidFill>
                  <a:schemeClr val="tx1"/>
                </a:solidFill>
                <a:effectLst/>
                <a:latin typeface="+mn-lt"/>
                <a:ea typeface="+mn-ea"/>
                <a:cs typeface="+mn-cs"/>
              </a:rPr>
              <a:t>MAML</a:t>
            </a:r>
            <a:r>
              <a:rPr lang="en-US" altLang="zh-CN" sz="1200" b="0" i="0" u="none" strike="noStrike" kern="1200" baseline="0" dirty="0">
                <a:solidFill>
                  <a:schemeClr val="tx1"/>
                </a:solidFill>
                <a:latin typeface="+mn-lt"/>
                <a:ea typeface="+mn-ea"/>
                <a:cs typeface="+mn-cs"/>
              </a:rPr>
              <a:t>(Hyperplanes-MAML).</a:t>
            </a:r>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9</a:t>
            </a:fld>
            <a:endParaRPr lang="zh-CN" altLang="en-US"/>
          </a:p>
        </p:txBody>
      </p:sp>
    </p:spTree>
    <p:extLst>
      <p:ext uri="{BB962C8B-B14F-4D97-AF65-F5344CB8AC3E}">
        <p14:creationId xmlns:p14="http://schemas.microsoft.com/office/powerpoint/2010/main" val="4008469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8219931" y="-26811"/>
            <a:ext cx="6650134" cy="1169035"/>
          </a:xfrm>
        </p:spPr>
        <p:txBody>
          <a:bodyPr lIns="0" tIns="0" rIns="0" bIns="0"/>
          <a:lstStyle>
            <a:lvl1pPr>
              <a:defRPr sz="7500" b="0" i="0">
                <a:solidFill>
                  <a:srgbClr val="24242E"/>
                </a:solidFill>
                <a:latin typeface="Gill Sans MT"/>
                <a:cs typeface="Gill Sans MT"/>
              </a:defRPr>
            </a:lvl1pPr>
          </a:lstStyle>
          <a:p>
            <a:endParaRPr dirty="0"/>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dirty="0"/>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9/30/2021</a:t>
            </a:fld>
            <a:endParaRPr lang="en-US"/>
          </a:p>
        </p:txBody>
      </p:sp>
      <p:sp>
        <p:nvSpPr>
          <p:cNvPr id="6" name="Holder 6"/>
          <p:cNvSpPr>
            <a:spLocks noGrp="1"/>
          </p:cNvSpPr>
          <p:nvPr>
            <p:ph type="sldNum" sz="quarter" idx="7"/>
          </p:nvPr>
        </p:nvSpPr>
        <p:spPr/>
        <p:txBody>
          <a:bodyPr lIns="0" tIns="0" rIns="0" bIns="0"/>
          <a:lstStyle>
            <a:lvl1pPr>
              <a:defRPr sz="2300" b="0" i="0">
                <a:solidFill>
                  <a:srgbClr val="0433FF"/>
                </a:solidFill>
                <a:latin typeface="Gill Sans MT"/>
                <a:cs typeface="Gill Sans MT"/>
              </a:defRPr>
            </a:lvl1pPr>
          </a:lstStyle>
          <a:p>
            <a:pPr marL="38100">
              <a:lnSpc>
                <a:spcPts val="2680"/>
              </a:lnSpc>
            </a:pPr>
            <a:fld id="{81D60167-4931-47E6-BA6A-407CBD079E47}" type="slidenum">
              <a:rPr dirty="0"/>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444168-92A4-4746-AE11-2C083C3730A3}"/>
              </a:ext>
            </a:extLst>
          </p:cNvPr>
          <p:cNvSpPr>
            <a:spLocks noGrp="1"/>
          </p:cNvSpPr>
          <p:nvPr>
            <p:ph type="title"/>
          </p:nvPr>
        </p:nvSpPr>
        <p:spPr>
          <a:xfrm>
            <a:off x="1382713" y="601663"/>
            <a:ext cx="17338675" cy="2185987"/>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33BDC1-7DD3-4FC8-B6A3-AEDDF422BC16}"/>
              </a:ext>
            </a:extLst>
          </p:cNvPr>
          <p:cNvSpPr>
            <a:spLocks noGrp="1"/>
          </p:cNvSpPr>
          <p:nvPr>
            <p:ph type="dt" sz="half" idx="10"/>
          </p:nvPr>
        </p:nvSpPr>
        <p:spPr/>
        <p:txBody>
          <a:bodyPr/>
          <a:lstStyle/>
          <a:p>
            <a:fld id="{B3328C4D-91F9-488C-85A3-8B8806C416B2}" type="datetimeFigureOut">
              <a:rPr lang="zh-CN" altLang="en-US" smtClean="0"/>
              <a:t>2021/9/30</a:t>
            </a:fld>
            <a:endParaRPr lang="zh-CN" altLang="en-US"/>
          </a:p>
        </p:txBody>
      </p:sp>
      <p:sp>
        <p:nvSpPr>
          <p:cNvPr id="4" name="页脚占位符 3">
            <a:extLst>
              <a:ext uri="{FF2B5EF4-FFF2-40B4-BE49-F238E27FC236}">
                <a16:creationId xmlns:a16="http://schemas.microsoft.com/office/drawing/2014/main" id="{2FF56CBA-7569-4B5B-A2B9-C9CDEF72637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EF73B29-0E7D-48A4-95B3-D07D9328A4D6}"/>
              </a:ext>
            </a:extLst>
          </p:cNvPr>
          <p:cNvSpPr>
            <a:spLocks noGrp="1"/>
          </p:cNvSpPr>
          <p:nvPr>
            <p:ph type="sldNum" sz="quarter" idx="12"/>
          </p:nvPr>
        </p:nvSpPr>
        <p:spPr/>
        <p:txBody>
          <a:bodyPr/>
          <a:lstStyle/>
          <a:p>
            <a:fld id="{38AD220C-78D0-4980-B12A-D8979685A82B}" type="slidenum">
              <a:rPr lang="zh-CN" altLang="en-US" smtClean="0"/>
              <a:t>‹#›</a:t>
            </a:fld>
            <a:endParaRPr lang="zh-CN" altLang="en-US"/>
          </a:p>
        </p:txBody>
      </p:sp>
    </p:spTree>
    <p:extLst>
      <p:ext uri="{BB962C8B-B14F-4D97-AF65-F5344CB8AC3E}">
        <p14:creationId xmlns:p14="http://schemas.microsoft.com/office/powerpoint/2010/main" val="732489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428851E-B889-44C9-A332-DDD9F00D4780}"/>
              </a:ext>
            </a:extLst>
          </p:cNvPr>
          <p:cNvSpPr>
            <a:spLocks noGrp="1"/>
          </p:cNvSpPr>
          <p:nvPr>
            <p:ph type="dt" sz="half" idx="10"/>
          </p:nvPr>
        </p:nvSpPr>
        <p:spPr/>
        <p:txBody>
          <a:bodyPr/>
          <a:lstStyle/>
          <a:p>
            <a:fld id="{B3328C4D-91F9-488C-85A3-8B8806C416B2}" type="datetimeFigureOut">
              <a:rPr lang="zh-CN" altLang="en-US" smtClean="0"/>
              <a:t>2021/9/30</a:t>
            </a:fld>
            <a:endParaRPr lang="zh-CN" altLang="en-US"/>
          </a:p>
        </p:txBody>
      </p:sp>
      <p:sp>
        <p:nvSpPr>
          <p:cNvPr id="3" name="页脚占位符 2">
            <a:extLst>
              <a:ext uri="{FF2B5EF4-FFF2-40B4-BE49-F238E27FC236}">
                <a16:creationId xmlns:a16="http://schemas.microsoft.com/office/drawing/2014/main" id="{19011520-A40F-40E2-BB12-216E5C4B87D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94B03D6-A6A1-4ACB-9681-AE5250D0BAF2}"/>
              </a:ext>
            </a:extLst>
          </p:cNvPr>
          <p:cNvSpPr>
            <a:spLocks noGrp="1"/>
          </p:cNvSpPr>
          <p:nvPr>
            <p:ph type="sldNum" sz="quarter" idx="12"/>
          </p:nvPr>
        </p:nvSpPr>
        <p:spPr/>
        <p:txBody>
          <a:bodyPr/>
          <a:lstStyle/>
          <a:p>
            <a:fld id="{38AD220C-78D0-4980-B12A-D8979685A82B}" type="slidenum">
              <a:rPr lang="zh-CN" altLang="en-US" smtClean="0"/>
              <a:t>‹#›</a:t>
            </a:fld>
            <a:endParaRPr lang="zh-CN" altLang="en-US"/>
          </a:p>
        </p:txBody>
      </p:sp>
    </p:spTree>
    <p:extLst>
      <p:ext uri="{BB962C8B-B14F-4D97-AF65-F5344CB8AC3E}">
        <p14:creationId xmlns:p14="http://schemas.microsoft.com/office/powerpoint/2010/main" val="35221341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9376AE-4ACC-4428-9907-F66F4B62F15E}"/>
              </a:ext>
            </a:extLst>
          </p:cNvPr>
          <p:cNvSpPr>
            <a:spLocks noGrp="1"/>
          </p:cNvSpPr>
          <p:nvPr>
            <p:ph type="title"/>
          </p:nvPr>
        </p:nvSpPr>
        <p:spPr>
          <a:xfrm>
            <a:off x="1384300" y="754063"/>
            <a:ext cx="6484938" cy="2638425"/>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CB0EB2B-2384-4251-A6CC-78200E6236A7}"/>
              </a:ext>
            </a:extLst>
          </p:cNvPr>
          <p:cNvSpPr>
            <a:spLocks noGrp="1"/>
          </p:cNvSpPr>
          <p:nvPr>
            <p:ph idx="1"/>
          </p:nvPr>
        </p:nvSpPr>
        <p:spPr>
          <a:xfrm>
            <a:off x="8547100" y="1628775"/>
            <a:ext cx="10177463" cy="80359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F9E1CD30-C143-4A47-91FA-FD1F68F31FD4}"/>
              </a:ext>
            </a:extLst>
          </p:cNvPr>
          <p:cNvSpPr>
            <a:spLocks noGrp="1"/>
          </p:cNvSpPr>
          <p:nvPr>
            <p:ph type="body" sz="half" idx="2"/>
          </p:nvPr>
        </p:nvSpPr>
        <p:spPr>
          <a:xfrm>
            <a:off x="1384300" y="3392488"/>
            <a:ext cx="6484938" cy="628650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FF1C6087-96DB-408E-8E30-A797F888733C}"/>
              </a:ext>
            </a:extLst>
          </p:cNvPr>
          <p:cNvSpPr>
            <a:spLocks noGrp="1"/>
          </p:cNvSpPr>
          <p:nvPr>
            <p:ph type="dt" sz="half" idx="10"/>
          </p:nvPr>
        </p:nvSpPr>
        <p:spPr/>
        <p:txBody>
          <a:bodyPr/>
          <a:lstStyle/>
          <a:p>
            <a:fld id="{B3328C4D-91F9-488C-85A3-8B8806C416B2}" type="datetimeFigureOut">
              <a:rPr lang="zh-CN" altLang="en-US" smtClean="0"/>
              <a:t>2021/9/30</a:t>
            </a:fld>
            <a:endParaRPr lang="zh-CN" altLang="en-US"/>
          </a:p>
        </p:txBody>
      </p:sp>
      <p:sp>
        <p:nvSpPr>
          <p:cNvPr id="6" name="页脚占位符 5">
            <a:extLst>
              <a:ext uri="{FF2B5EF4-FFF2-40B4-BE49-F238E27FC236}">
                <a16:creationId xmlns:a16="http://schemas.microsoft.com/office/drawing/2014/main" id="{38E53EF9-19A8-41B6-B647-C5D3CEAF3F9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CFD5463-3E0E-418F-B164-2390048B0F23}"/>
              </a:ext>
            </a:extLst>
          </p:cNvPr>
          <p:cNvSpPr>
            <a:spLocks noGrp="1"/>
          </p:cNvSpPr>
          <p:nvPr>
            <p:ph type="sldNum" sz="quarter" idx="12"/>
          </p:nvPr>
        </p:nvSpPr>
        <p:spPr/>
        <p:txBody>
          <a:bodyPr/>
          <a:lstStyle/>
          <a:p>
            <a:fld id="{38AD220C-78D0-4980-B12A-D8979685A82B}" type="slidenum">
              <a:rPr lang="zh-CN" altLang="en-US" smtClean="0"/>
              <a:t>‹#›</a:t>
            </a:fld>
            <a:endParaRPr lang="zh-CN" altLang="en-US"/>
          </a:p>
        </p:txBody>
      </p:sp>
    </p:spTree>
    <p:extLst>
      <p:ext uri="{BB962C8B-B14F-4D97-AF65-F5344CB8AC3E}">
        <p14:creationId xmlns:p14="http://schemas.microsoft.com/office/powerpoint/2010/main" val="27220765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62C0B8-6184-4553-AA66-21BC7F03DF26}"/>
              </a:ext>
            </a:extLst>
          </p:cNvPr>
          <p:cNvSpPr>
            <a:spLocks noGrp="1"/>
          </p:cNvSpPr>
          <p:nvPr>
            <p:ph type="title"/>
          </p:nvPr>
        </p:nvSpPr>
        <p:spPr>
          <a:xfrm>
            <a:off x="1384300" y="754063"/>
            <a:ext cx="6484938" cy="2638425"/>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1C6C7F1-868A-439B-8C45-2B05851E6D68}"/>
              </a:ext>
            </a:extLst>
          </p:cNvPr>
          <p:cNvSpPr>
            <a:spLocks noGrp="1"/>
          </p:cNvSpPr>
          <p:nvPr>
            <p:ph type="pic" idx="1"/>
          </p:nvPr>
        </p:nvSpPr>
        <p:spPr>
          <a:xfrm>
            <a:off x="8547100" y="1628775"/>
            <a:ext cx="10177463" cy="80359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49520FA-76FF-4B89-9E7E-0A6BF0E8D2CF}"/>
              </a:ext>
            </a:extLst>
          </p:cNvPr>
          <p:cNvSpPr>
            <a:spLocks noGrp="1"/>
          </p:cNvSpPr>
          <p:nvPr>
            <p:ph type="body" sz="half" idx="2"/>
          </p:nvPr>
        </p:nvSpPr>
        <p:spPr>
          <a:xfrm>
            <a:off x="1384300" y="3392488"/>
            <a:ext cx="6484938" cy="628650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271C839-03EF-4082-A3DC-5AB1494BB07F}"/>
              </a:ext>
            </a:extLst>
          </p:cNvPr>
          <p:cNvSpPr>
            <a:spLocks noGrp="1"/>
          </p:cNvSpPr>
          <p:nvPr>
            <p:ph type="dt" sz="half" idx="10"/>
          </p:nvPr>
        </p:nvSpPr>
        <p:spPr/>
        <p:txBody>
          <a:bodyPr/>
          <a:lstStyle/>
          <a:p>
            <a:fld id="{B3328C4D-91F9-488C-85A3-8B8806C416B2}" type="datetimeFigureOut">
              <a:rPr lang="zh-CN" altLang="en-US" smtClean="0"/>
              <a:t>2021/9/30</a:t>
            </a:fld>
            <a:endParaRPr lang="zh-CN" altLang="en-US"/>
          </a:p>
        </p:txBody>
      </p:sp>
      <p:sp>
        <p:nvSpPr>
          <p:cNvPr id="6" name="页脚占位符 5">
            <a:extLst>
              <a:ext uri="{FF2B5EF4-FFF2-40B4-BE49-F238E27FC236}">
                <a16:creationId xmlns:a16="http://schemas.microsoft.com/office/drawing/2014/main" id="{C8A213D7-D6B9-4DBC-9BB7-F0647F527BB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69F59DF-5DC7-4BF3-B7B5-301FCAE183B0}"/>
              </a:ext>
            </a:extLst>
          </p:cNvPr>
          <p:cNvSpPr>
            <a:spLocks noGrp="1"/>
          </p:cNvSpPr>
          <p:nvPr>
            <p:ph type="sldNum" sz="quarter" idx="12"/>
          </p:nvPr>
        </p:nvSpPr>
        <p:spPr/>
        <p:txBody>
          <a:bodyPr/>
          <a:lstStyle/>
          <a:p>
            <a:fld id="{38AD220C-78D0-4980-B12A-D8979685A82B}" type="slidenum">
              <a:rPr lang="zh-CN" altLang="en-US" smtClean="0"/>
              <a:t>‹#›</a:t>
            </a:fld>
            <a:endParaRPr lang="zh-CN" altLang="en-US"/>
          </a:p>
        </p:txBody>
      </p:sp>
    </p:spTree>
    <p:extLst>
      <p:ext uri="{BB962C8B-B14F-4D97-AF65-F5344CB8AC3E}">
        <p14:creationId xmlns:p14="http://schemas.microsoft.com/office/powerpoint/2010/main" val="41469356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20253E-560A-437D-8613-EF1465E32151}"/>
              </a:ext>
            </a:extLst>
          </p:cNvPr>
          <p:cNvSpPr>
            <a:spLocks noGrp="1"/>
          </p:cNvSpPr>
          <p:nvPr>
            <p:ph type="title"/>
          </p:nvPr>
        </p:nvSpPr>
        <p:spPr>
          <a:xfrm>
            <a:off x="1382713" y="601663"/>
            <a:ext cx="17338675" cy="2185987"/>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6D1E788-D63B-4EE2-9474-C4ADEFAE2CDF}"/>
              </a:ext>
            </a:extLst>
          </p:cNvPr>
          <p:cNvSpPr>
            <a:spLocks noGrp="1"/>
          </p:cNvSpPr>
          <p:nvPr>
            <p:ph type="body" orient="vert" idx="1"/>
          </p:nvPr>
        </p:nvSpPr>
        <p:spPr>
          <a:xfrm>
            <a:off x="1382713" y="3009900"/>
            <a:ext cx="17338675" cy="717708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6586C40-73B4-4848-960D-D3A0F93F852F}"/>
              </a:ext>
            </a:extLst>
          </p:cNvPr>
          <p:cNvSpPr>
            <a:spLocks noGrp="1"/>
          </p:cNvSpPr>
          <p:nvPr>
            <p:ph type="dt" sz="half" idx="10"/>
          </p:nvPr>
        </p:nvSpPr>
        <p:spPr/>
        <p:txBody>
          <a:bodyPr/>
          <a:lstStyle/>
          <a:p>
            <a:fld id="{B3328C4D-91F9-488C-85A3-8B8806C416B2}" type="datetimeFigureOut">
              <a:rPr lang="zh-CN" altLang="en-US" smtClean="0"/>
              <a:t>2021/9/30</a:t>
            </a:fld>
            <a:endParaRPr lang="zh-CN" altLang="en-US"/>
          </a:p>
        </p:txBody>
      </p:sp>
      <p:sp>
        <p:nvSpPr>
          <p:cNvPr id="5" name="页脚占位符 4">
            <a:extLst>
              <a:ext uri="{FF2B5EF4-FFF2-40B4-BE49-F238E27FC236}">
                <a16:creationId xmlns:a16="http://schemas.microsoft.com/office/drawing/2014/main" id="{344C0AE0-9C58-4945-AFC4-7B64B2FE2C3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C735FBB-5BA4-44DB-A9AC-C93D3CC8AF38}"/>
              </a:ext>
            </a:extLst>
          </p:cNvPr>
          <p:cNvSpPr>
            <a:spLocks noGrp="1"/>
          </p:cNvSpPr>
          <p:nvPr>
            <p:ph type="sldNum" sz="quarter" idx="12"/>
          </p:nvPr>
        </p:nvSpPr>
        <p:spPr/>
        <p:txBody>
          <a:bodyPr/>
          <a:lstStyle/>
          <a:p>
            <a:fld id="{38AD220C-78D0-4980-B12A-D8979685A82B}" type="slidenum">
              <a:rPr lang="zh-CN" altLang="en-US" smtClean="0"/>
              <a:t>‹#›</a:t>
            </a:fld>
            <a:endParaRPr lang="zh-CN" altLang="en-US"/>
          </a:p>
        </p:txBody>
      </p:sp>
    </p:spTree>
    <p:extLst>
      <p:ext uri="{BB962C8B-B14F-4D97-AF65-F5344CB8AC3E}">
        <p14:creationId xmlns:p14="http://schemas.microsoft.com/office/powerpoint/2010/main" val="36796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12AD541-0AD8-495A-9945-050A5AC9B779}"/>
              </a:ext>
            </a:extLst>
          </p:cNvPr>
          <p:cNvSpPr>
            <a:spLocks noGrp="1"/>
          </p:cNvSpPr>
          <p:nvPr>
            <p:ph type="title" orient="vert"/>
          </p:nvPr>
        </p:nvSpPr>
        <p:spPr>
          <a:xfrm>
            <a:off x="14387513" y="601663"/>
            <a:ext cx="4333875" cy="9585325"/>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12FB376-F42B-4E63-8D09-2B56F6A9371E}"/>
              </a:ext>
            </a:extLst>
          </p:cNvPr>
          <p:cNvSpPr>
            <a:spLocks noGrp="1"/>
          </p:cNvSpPr>
          <p:nvPr>
            <p:ph type="body" orient="vert" idx="1"/>
          </p:nvPr>
        </p:nvSpPr>
        <p:spPr>
          <a:xfrm>
            <a:off x="1382713" y="601663"/>
            <a:ext cx="12852400" cy="9585325"/>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89136B9-B2FB-4DBA-8272-4C4B5C11FBBB}"/>
              </a:ext>
            </a:extLst>
          </p:cNvPr>
          <p:cNvSpPr>
            <a:spLocks noGrp="1"/>
          </p:cNvSpPr>
          <p:nvPr>
            <p:ph type="dt" sz="half" idx="10"/>
          </p:nvPr>
        </p:nvSpPr>
        <p:spPr/>
        <p:txBody>
          <a:bodyPr/>
          <a:lstStyle/>
          <a:p>
            <a:fld id="{B3328C4D-91F9-488C-85A3-8B8806C416B2}" type="datetimeFigureOut">
              <a:rPr lang="zh-CN" altLang="en-US" smtClean="0"/>
              <a:t>2021/9/30</a:t>
            </a:fld>
            <a:endParaRPr lang="zh-CN" altLang="en-US"/>
          </a:p>
        </p:txBody>
      </p:sp>
      <p:sp>
        <p:nvSpPr>
          <p:cNvPr id="5" name="页脚占位符 4">
            <a:extLst>
              <a:ext uri="{FF2B5EF4-FFF2-40B4-BE49-F238E27FC236}">
                <a16:creationId xmlns:a16="http://schemas.microsoft.com/office/drawing/2014/main" id="{BE4D730C-31B2-4C30-919E-51E8B0D50C2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AB33112-8543-4AA4-97CB-6CBF08D42761}"/>
              </a:ext>
            </a:extLst>
          </p:cNvPr>
          <p:cNvSpPr>
            <a:spLocks noGrp="1"/>
          </p:cNvSpPr>
          <p:nvPr>
            <p:ph type="sldNum" sz="quarter" idx="12"/>
          </p:nvPr>
        </p:nvSpPr>
        <p:spPr/>
        <p:txBody>
          <a:bodyPr/>
          <a:lstStyle/>
          <a:p>
            <a:fld id="{38AD220C-78D0-4980-B12A-D8979685A82B}" type="slidenum">
              <a:rPr lang="zh-CN" altLang="en-US" smtClean="0"/>
              <a:t>‹#›</a:t>
            </a:fld>
            <a:endParaRPr lang="zh-CN" altLang="en-US"/>
          </a:p>
        </p:txBody>
      </p:sp>
    </p:spTree>
    <p:extLst>
      <p:ext uri="{BB962C8B-B14F-4D97-AF65-F5344CB8AC3E}">
        <p14:creationId xmlns:p14="http://schemas.microsoft.com/office/powerpoint/2010/main" val="27796550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4AF184-D54F-4203-B354-45F198CDA653}"/>
              </a:ext>
            </a:extLst>
          </p:cNvPr>
          <p:cNvSpPr>
            <a:spLocks noGrp="1"/>
          </p:cNvSpPr>
          <p:nvPr>
            <p:ph type="title"/>
          </p:nvPr>
        </p:nvSpPr>
        <p:spPr>
          <a:xfrm>
            <a:off x="1382713" y="601663"/>
            <a:ext cx="17338675" cy="2185987"/>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E8EABB8-2223-46CF-8D01-61FD0AECBED8}"/>
              </a:ext>
            </a:extLst>
          </p:cNvPr>
          <p:cNvSpPr>
            <a:spLocks noGrp="1"/>
          </p:cNvSpPr>
          <p:nvPr>
            <p:ph type="dt" sz="half" idx="10"/>
          </p:nvPr>
        </p:nvSpPr>
        <p:spPr/>
        <p:txBody>
          <a:bodyPr/>
          <a:lstStyle/>
          <a:p>
            <a:fld id="{B3328C4D-91F9-488C-85A3-8B8806C416B2}" type="datetimeFigureOut">
              <a:rPr lang="zh-CN" altLang="en-US" smtClean="0"/>
              <a:t>2021/9/30</a:t>
            </a:fld>
            <a:endParaRPr lang="zh-CN" altLang="en-US"/>
          </a:p>
        </p:txBody>
      </p:sp>
      <p:sp>
        <p:nvSpPr>
          <p:cNvPr id="4" name="页脚占位符 3">
            <a:extLst>
              <a:ext uri="{FF2B5EF4-FFF2-40B4-BE49-F238E27FC236}">
                <a16:creationId xmlns:a16="http://schemas.microsoft.com/office/drawing/2014/main" id="{6D3411A9-B068-4EE7-BF05-4C466C65EB7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36C1807-5651-4DE8-BF20-4509EDB6F8D6}"/>
              </a:ext>
            </a:extLst>
          </p:cNvPr>
          <p:cNvSpPr>
            <a:spLocks noGrp="1"/>
          </p:cNvSpPr>
          <p:nvPr>
            <p:ph type="sldNum" sz="quarter" idx="12"/>
          </p:nvPr>
        </p:nvSpPr>
        <p:spPr/>
        <p:txBody>
          <a:bodyPr/>
          <a:lstStyle/>
          <a:p>
            <a:fld id="{38AD220C-78D0-4980-B12A-D8979685A82B}" type="slidenum">
              <a:rPr lang="zh-CN" altLang="en-US" smtClean="0"/>
              <a:t>‹#›</a:t>
            </a:fld>
            <a:endParaRPr lang="zh-CN" altLang="en-US"/>
          </a:p>
        </p:txBody>
      </p:sp>
    </p:spTree>
    <p:extLst>
      <p:ext uri="{BB962C8B-B14F-4D97-AF65-F5344CB8AC3E}">
        <p14:creationId xmlns:p14="http://schemas.microsoft.com/office/powerpoint/2010/main" val="1504807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500" b="0" i="0">
                <a:solidFill>
                  <a:srgbClr val="24242E"/>
                </a:solidFill>
                <a:latin typeface="Gill Sans MT"/>
                <a:cs typeface="Gill Sans MT"/>
              </a:defRPr>
            </a:lvl1pPr>
          </a:lstStyle>
          <a:p>
            <a:endParaRPr/>
          </a:p>
        </p:txBody>
      </p:sp>
      <p:sp>
        <p:nvSpPr>
          <p:cNvPr id="3" name="Holder 3"/>
          <p:cNvSpPr>
            <a:spLocks noGrp="1"/>
          </p:cNvSpPr>
          <p:nvPr>
            <p:ph sz="half" idx="2"/>
          </p:nvPr>
        </p:nvSpPr>
        <p:spPr>
          <a:xfrm>
            <a:off x="1005205" y="2601150"/>
            <a:ext cx="8745284"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2601150"/>
            <a:ext cx="8745284" cy="746417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9/30/2021</a:t>
            </a:fld>
            <a:endParaRPr lang="en-US"/>
          </a:p>
        </p:txBody>
      </p:sp>
      <p:sp>
        <p:nvSpPr>
          <p:cNvPr id="7" name="Holder 7"/>
          <p:cNvSpPr>
            <a:spLocks noGrp="1"/>
          </p:cNvSpPr>
          <p:nvPr>
            <p:ph type="sldNum" sz="quarter" idx="7"/>
          </p:nvPr>
        </p:nvSpPr>
        <p:spPr/>
        <p:txBody>
          <a:bodyPr lIns="0" tIns="0" rIns="0" bIns="0"/>
          <a:lstStyle>
            <a:lvl1pPr>
              <a:defRPr sz="2300" b="0" i="0">
                <a:solidFill>
                  <a:srgbClr val="0433FF"/>
                </a:solidFill>
                <a:latin typeface="Gill Sans MT"/>
                <a:cs typeface="Gill Sans MT"/>
              </a:defRPr>
            </a:lvl1pPr>
          </a:lstStyle>
          <a:p>
            <a:pPr marL="38100">
              <a:lnSpc>
                <a:spcPts val="2680"/>
              </a:lnSpc>
            </a:pP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500" b="0" i="0">
                <a:solidFill>
                  <a:srgbClr val="24242E"/>
                </a:solidFill>
                <a:latin typeface="Gill Sans MT"/>
                <a:cs typeface="Gill Sans M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9/30/2021</a:t>
            </a:fld>
            <a:endParaRPr lang="en-US"/>
          </a:p>
        </p:txBody>
      </p:sp>
      <p:sp>
        <p:nvSpPr>
          <p:cNvPr id="5" name="Holder 5"/>
          <p:cNvSpPr>
            <a:spLocks noGrp="1"/>
          </p:cNvSpPr>
          <p:nvPr>
            <p:ph type="sldNum" sz="quarter" idx="7"/>
          </p:nvPr>
        </p:nvSpPr>
        <p:spPr/>
        <p:txBody>
          <a:bodyPr lIns="0" tIns="0" rIns="0" bIns="0"/>
          <a:lstStyle>
            <a:lvl1pPr>
              <a:defRPr sz="2300" b="0" i="0">
                <a:solidFill>
                  <a:srgbClr val="0433FF"/>
                </a:solidFill>
                <a:latin typeface="Gill Sans MT"/>
                <a:cs typeface="Gill Sans MT"/>
              </a:defRPr>
            </a:lvl1pPr>
          </a:lstStyle>
          <a:p>
            <a:pPr marL="38100">
              <a:lnSpc>
                <a:spcPts val="2680"/>
              </a:lnSpc>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Blank">
    <p:bg>
      <p:bgRef idx="1001">
        <a:schemeClr val="bg1"/>
      </p:bgRef>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9/30/2021</a:t>
            </a:fld>
            <a:endParaRPr lang="en-US"/>
          </a:p>
        </p:txBody>
      </p:sp>
      <p:sp>
        <p:nvSpPr>
          <p:cNvPr id="4" name="Holder 4"/>
          <p:cNvSpPr>
            <a:spLocks noGrp="1"/>
          </p:cNvSpPr>
          <p:nvPr>
            <p:ph type="sldNum" sz="quarter" idx="7"/>
          </p:nvPr>
        </p:nvSpPr>
        <p:spPr/>
        <p:txBody>
          <a:bodyPr lIns="0" tIns="0" rIns="0" bIns="0"/>
          <a:lstStyle>
            <a:lvl1pPr>
              <a:defRPr sz="2300" b="0" i="0">
                <a:solidFill>
                  <a:srgbClr val="0433FF"/>
                </a:solidFill>
                <a:latin typeface="Gill Sans MT"/>
                <a:cs typeface="Gill Sans MT"/>
              </a:defRPr>
            </a:lvl1pPr>
          </a:lstStyle>
          <a:p>
            <a:pPr marL="38100">
              <a:lnSpc>
                <a:spcPts val="2680"/>
              </a:lnSpc>
            </a:pPr>
            <a:fld id="{81D60167-4931-47E6-BA6A-407CBD079E47}" type="slidenum">
              <a:rPr dirty="0"/>
              <a:t>‹#›</a:t>
            </a:fld>
            <a:endParaRPr dirty="0"/>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86336-4BDE-4B89-A174-E4ECF48D2C1F}"/>
              </a:ext>
            </a:extLst>
          </p:cNvPr>
          <p:cNvSpPr>
            <a:spLocks noGrp="1"/>
          </p:cNvSpPr>
          <p:nvPr>
            <p:ph type="ctrTitle"/>
          </p:nvPr>
        </p:nvSpPr>
        <p:spPr>
          <a:xfrm>
            <a:off x="2513013" y="1851025"/>
            <a:ext cx="15078075" cy="39370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F48C3A3-8613-4268-B3A5-FD7B9C3831E4}"/>
              </a:ext>
            </a:extLst>
          </p:cNvPr>
          <p:cNvSpPr>
            <a:spLocks noGrp="1"/>
          </p:cNvSpPr>
          <p:nvPr>
            <p:ph type="subTitle" idx="1"/>
          </p:nvPr>
        </p:nvSpPr>
        <p:spPr>
          <a:xfrm>
            <a:off x="2513013" y="5940425"/>
            <a:ext cx="15078075" cy="2730500"/>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E6511CD-5A5C-4117-81E6-95EF2E1406F9}"/>
              </a:ext>
            </a:extLst>
          </p:cNvPr>
          <p:cNvSpPr>
            <a:spLocks noGrp="1"/>
          </p:cNvSpPr>
          <p:nvPr>
            <p:ph type="dt" sz="half" idx="10"/>
          </p:nvPr>
        </p:nvSpPr>
        <p:spPr/>
        <p:txBody>
          <a:bodyPr/>
          <a:lstStyle/>
          <a:p>
            <a:fld id="{B3328C4D-91F9-488C-85A3-8B8806C416B2}" type="datetimeFigureOut">
              <a:rPr lang="zh-CN" altLang="en-US" smtClean="0"/>
              <a:t>2021/9/30</a:t>
            </a:fld>
            <a:endParaRPr lang="zh-CN" altLang="en-US"/>
          </a:p>
        </p:txBody>
      </p:sp>
      <p:sp>
        <p:nvSpPr>
          <p:cNvPr id="5" name="页脚占位符 4">
            <a:extLst>
              <a:ext uri="{FF2B5EF4-FFF2-40B4-BE49-F238E27FC236}">
                <a16:creationId xmlns:a16="http://schemas.microsoft.com/office/drawing/2014/main" id="{E4FDD281-9E48-4E53-9891-31B4D431605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87311BD-B05B-49A0-B692-E17026212015}"/>
              </a:ext>
            </a:extLst>
          </p:cNvPr>
          <p:cNvSpPr>
            <a:spLocks noGrp="1"/>
          </p:cNvSpPr>
          <p:nvPr>
            <p:ph type="sldNum" sz="quarter" idx="12"/>
          </p:nvPr>
        </p:nvSpPr>
        <p:spPr/>
        <p:txBody>
          <a:bodyPr/>
          <a:lstStyle/>
          <a:p>
            <a:fld id="{38AD220C-78D0-4980-B12A-D8979685A82B}" type="slidenum">
              <a:rPr lang="zh-CN" altLang="en-US" smtClean="0"/>
              <a:t>‹#›</a:t>
            </a:fld>
            <a:endParaRPr lang="zh-CN" altLang="en-US"/>
          </a:p>
        </p:txBody>
      </p:sp>
    </p:spTree>
    <p:extLst>
      <p:ext uri="{BB962C8B-B14F-4D97-AF65-F5344CB8AC3E}">
        <p14:creationId xmlns:p14="http://schemas.microsoft.com/office/powerpoint/2010/main" val="744062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2A22DF-D70E-4929-8B0C-9FD5BC21BD52}"/>
              </a:ext>
            </a:extLst>
          </p:cNvPr>
          <p:cNvSpPr>
            <a:spLocks noGrp="1"/>
          </p:cNvSpPr>
          <p:nvPr>
            <p:ph type="title"/>
          </p:nvPr>
        </p:nvSpPr>
        <p:spPr>
          <a:xfrm>
            <a:off x="1382713" y="601663"/>
            <a:ext cx="17338675" cy="2185987"/>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4A8D5A-45B9-43D7-A650-FCF6D8FAD889}"/>
              </a:ext>
            </a:extLst>
          </p:cNvPr>
          <p:cNvSpPr>
            <a:spLocks noGrp="1"/>
          </p:cNvSpPr>
          <p:nvPr>
            <p:ph idx="1"/>
          </p:nvPr>
        </p:nvSpPr>
        <p:spPr>
          <a:xfrm>
            <a:off x="1382713" y="3009900"/>
            <a:ext cx="17338675" cy="71770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C7B2A65-E88A-46BF-B7E3-55B1A066C03A}"/>
              </a:ext>
            </a:extLst>
          </p:cNvPr>
          <p:cNvSpPr>
            <a:spLocks noGrp="1"/>
          </p:cNvSpPr>
          <p:nvPr>
            <p:ph type="dt" sz="half" idx="10"/>
          </p:nvPr>
        </p:nvSpPr>
        <p:spPr/>
        <p:txBody>
          <a:bodyPr/>
          <a:lstStyle/>
          <a:p>
            <a:fld id="{B3328C4D-91F9-488C-85A3-8B8806C416B2}" type="datetimeFigureOut">
              <a:rPr lang="zh-CN" altLang="en-US" smtClean="0"/>
              <a:t>2021/9/30</a:t>
            </a:fld>
            <a:endParaRPr lang="zh-CN" altLang="en-US"/>
          </a:p>
        </p:txBody>
      </p:sp>
      <p:sp>
        <p:nvSpPr>
          <p:cNvPr id="5" name="页脚占位符 4">
            <a:extLst>
              <a:ext uri="{FF2B5EF4-FFF2-40B4-BE49-F238E27FC236}">
                <a16:creationId xmlns:a16="http://schemas.microsoft.com/office/drawing/2014/main" id="{A59B36C8-292F-4B00-B0DB-B978AA7322B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17D7B84-CCE9-454C-8CF9-144F4EAC29E6}"/>
              </a:ext>
            </a:extLst>
          </p:cNvPr>
          <p:cNvSpPr>
            <a:spLocks noGrp="1"/>
          </p:cNvSpPr>
          <p:nvPr>
            <p:ph type="sldNum" sz="quarter" idx="12"/>
          </p:nvPr>
        </p:nvSpPr>
        <p:spPr/>
        <p:txBody>
          <a:bodyPr/>
          <a:lstStyle/>
          <a:p>
            <a:fld id="{38AD220C-78D0-4980-B12A-D8979685A82B}" type="slidenum">
              <a:rPr lang="zh-CN" altLang="en-US" smtClean="0"/>
              <a:t>‹#›</a:t>
            </a:fld>
            <a:endParaRPr lang="zh-CN" altLang="en-US"/>
          </a:p>
        </p:txBody>
      </p:sp>
    </p:spTree>
    <p:extLst>
      <p:ext uri="{BB962C8B-B14F-4D97-AF65-F5344CB8AC3E}">
        <p14:creationId xmlns:p14="http://schemas.microsoft.com/office/powerpoint/2010/main" val="619890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9FA6E3-D9F0-4C94-B4C6-79D465EE707C}"/>
              </a:ext>
            </a:extLst>
          </p:cNvPr>
          <p:cNvSpPr>
            <a:spLocks noGrp="1"/>
          </p:cNvSpPr>
          <p:nvPr>
            <p:ph type="title"/>
          </p:nvPr>
        </p:nvSpPr>
        <p:spPr>
          <a:xfrm>
            <a:off x="1371600" y="2819400"/>
            <a:ext cx="17340263" cy="4703763"/>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4E768DC-0FA8-4A41-80A5-6B4741C9040F}"/>
              </a:ext>
            </a:extLst>
          </p:cNvPr>
          <p:cNvSpPr>
            <a:spLocks noGrp="1"/>
          </p:cNvSpPr>
          <p:nvPr>
            <p:ph type="body" idx="1"/>
          </p:nvPr>
        </p:nvSpPr>
        <p:spPr>
          <a:xfrm>
            <a:off x="1371600" y="7567613"/>
            <a:ext cx="17340263" cy="2474912"/>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970078EC-A9BC-4D40-9710-E03434A08B6A}"/>
              </a:ext>
            </a:extLst>
          </p:cNvPr>
          <p:cNvSpPr>
            <a:spLocks noGrp="1"/>
          </p:cNvSpPr>
          <p:nvPr>
            <p:ph type="dt" sz="half" idx="10"/>
          </p:nvPr>
        </p:nvSpPr>
        <p:spPr/>
        <p:txBody>
          <a:bodyPr/>
          <a:lstStyle/>
          <a:p>
            <a:fld id="{B3328C4D-91F9-488C-85A3-8B8806C416B2}" type="datetimeFigureOut">
              <a:rPr lang="zh-CN" altLang="en-US" smtClean="0"/>
              <a:t>2021/9/30</a:t>
            </a:fld>
            <a:endParaRPr lang="zh-CN" altLang="en-US"/>
          </a:p>
        </p:txBody>
      </p:sp>
      <p:sp>
        <p:nvSpPr>
          <p:cNvPr id="5" name="页脚占位符 4">
            <a:extLst>
              <a:ext uri="{FF2B5EF4-FFF2-40B4-BE49-F238E27FC236}">
                <a16:creationId xmlns:a16="http://schemas.microsoft.com/office/drawing/2014/main" id="{6801C01A-0D29-4936-A13A-B083149EF22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B94C64E-3500-4D56-B3EB-AFF0C1B49A7F}"/>
              </a:ext>
            </a:extLst>
          </p:cNvPr>
          <p:cNvSpPr>
            <a:spLocks noGrp="1"/>
          </p:cNvSpPr>
          <p:nvPr>
            <p:ph type="sldNum" sz="quarter" idx="12"/>
          </p:nvPr>
        </p:nvSpPr>
        <p:spPr/>
        <p:txBody>
          <a:bodyPr/>
          <a:lstStyle/>
          <a:p>
            <a:fld id="{38AD220C-78D0-4980-B12A-D8979685A82B}" type="slidenum">
              <a:rPr lang="zh-CN" altLang="en-US" smtClean="0"/>
              <a:t>‹#›</a:t>
            </a:fld>
            <a:endParaRPr lang="zh-CN" altLang="en-US"/>
          </a:p>
        </p:txBody>
      </p:sp>
    </p:spTree>
    <p:extLst>
      <p:ext uri="{BB962C8B-B14F-4D97-AF65-F5344CB8AC3E}">
        <p14:creationId xmlns:p14="http://schemas.microsoft.com/office/powerpoint/2010/main" val="1141209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889F9-ECB7-40A8-B499-EC810DF3AE47}"/>
              </a:ext>
            </a:extLst>
          </p:cNvPr>
          <p:cNvSpPr>
            <a:spLocks noGrp="1"/>
          </p:cNvSpPr>
          <p:nvPr>
            <p:ph type="title"/>
          </p:nvPr>
        </p:nvSpPr>
        <p:spPr>
          <a:xfrm>
            <a:off x="1382713" y="601663"/>
            <a:ext cx="17338675" cy="2185987"/>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73EA3B7-9001-40A2-95F4-4141F5663227}"/>
              </a:ext>
            </a:extLst>
          </p:cNvPr>
          <p:cNvSpPr>
            <a:spLocks noGrp="1"/>
          </p:cNvSpPr>
          <p:nvPr>
            <p:ph sz="half" idx="1"/>
          </p:nvPr>
        </p:nvSpPr>
        <p:spPr>
          <a:xfrm>
            <a:off x="1382713" y="3009900"/>
            <a:ext cx="8593137" cy="71770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8039BBEB-1CF9-4A1D-8889-5EC5EBCF6020}"/>
              </a:ext>
            </a:extLst>
          </p:cNvPr>
          <p:cNvSpPr>
            <a:spLocks noGrp="1"/>
          </p:cNvSpPr>
          <p:nvPr>
            <p:ph sz="half" idx="2"/>
          </p:nvPr>
        </p:nvSpPr>
        <p:spPr>
          <a:xfrm>
            <a:off x="10128250" y="3009900"/>
            <a:ext cx="8593138" cy="71770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F00F9C39-D6CC-469F-A644-6B02D8BE4CC6}"/>
              </a:ext>
            </a:extLst>
          </p:cNvPr>
          <p:cNvSpPr>
            <a:spLocks noGrp="1"/>
          </p:cNvSpPr>
          <p:nvPr>
            <p:ph type="dt" sz="half" idx="10"/>
          </p:nvPr>
        </p:nvSpPr>
        <p:spPr/>
        <p:txBody>
          <a:bodyPr/>
          <a:lstStyle/>
          <a:p>
            <a:fld id="{B3328C4D-91F9-488C-85A3-8B8806C416B2}" type="datetimeFigureOut">
              <a:rPr lang="zh-CN" altLang="en-US" smtClean="0"/>
              <a:t>2021/9/30</a:t>
            </a:fld>
            <a:endParaRPr lang="zh-CN" altLang="en-US"/>
          </a:p>
        </p:txBody>
      </p:sp>
      <p:sp>
        <p:nvSpPr>
          <p:cNvPr id="6" name="页脚占位符 5">
            <a:extLst>
              <a:ext uri="{FF2B5EF4-FFF2-40B4-BE49-F238E27FC236}">
                <a16:creationId xmlns:a16="http://schemas.microsoft.com/office/drawing/2014/main" id="{91971DDF-D9B3-421F-A77D-6B71470611A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282D20F-86F8-41A3-BB76-A37F3320ED06}"/>
              </a:ext>
            </a:extLst>
          </p:cNvPr>
          <p:cNvSpPr>
            <a:spLocks noGrp="1"/>
          </p:cNvSpPr>
          <p:nvPr>
            <p:ph type="sldNum" sz="quarter" idx="12"/>
          </p:nvPr>
        </p:nvSpPr>
        <p:spPr/>
        <p:txBody>
          <a:bodyPr/>
          <a:lstStyle/>
          <a:p>
            <a:fld id="{38AD220C-78D0-4980-B12A-D8979685A82B}" type="slidenum">
              <a:rPr lang="zh-CN" altLang="en-US" smtClean="0"/>
              <a:t>‹#›</a:t>
            </a:fld>
            <a:endParaRPr lang="zh-CN" altLang="en-US"/>
          </a:p>
        </p:txBody>
      </p:sp>
    </p:spTree>
    <p:extLst>
      <p:ext uri="{BB962C8B-B14F-4D97-AF65-F5344CB8AC3E}">
        <p14:creationId xmlns:p14="http://schemas.microsoft.com/office/powerpoint/2010/main" val="3949622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AD46F-ED54-4DFA-9592-9751EF87A758}"/>
              </a:ext>
            </a:extLst>
          </p:cNvPr>
          <p:cNvSpPr>
            <a:spLocks noGrp="1"/>
          </p:cNvSpPr>
          <p:nvPr>
            <p:ph type="title"/>
          </p:nvPr>
        </p:nvSpPr>
        <p:spPr>
          <a:xfrm>
            <a:off x="1384300" y="601663"/>
            <a:ext cx="17340263" cy="2185987"/>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5F6B351-0A11-46CC-BAA6-20226100AECE}"/>
              </a:ext>
            </a:extLst>
          </p:cNvPr>
          <p:cNvSpPr>
            <a:spLocks noGrp="1"/>
          </p:cNvSpPr>
          <p:nvPr>
            <p:ph type="body" idx="1"/>
          </p:nvPr>
        </p:nvSpPr>
        <p:spPr>
          <a:xfrm>
            <a:off x="1384300" y="2771775"/>
            <a:ext cx="8505825" cy="135890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C07C4EFC-8E47-4574-B3EA-2255B2D8AEC3}"/>
              </a:ext>
            </a:extLst>
          </p:cNvPr>
          <p:cNvSpPr>
            <a:spLocks noGrp="1"/>
          </p:cNvSpPr>
          <p:nvPr>
            <p:ph sz="half" idx="2"/>
          </p:nvPr>
        </p:nvSpPr>
        <p:spPr>
          <a:xfrm>
            <a:off x="1384300" y="4130675"/>
            <a:ext cx="8505825" cy="6076950"/>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56D27A40-E18D-4F8F-B727-22EB717A8FB9}"/>
              </a:ext>
            </a:extLst>
          </p:cNvPr>
          <p:cNvSpPr>
            <a:spLocks noGrp="1"/>
          </p:cNvSpPr>
          <p:nvPr>
            <p:ph type="body" sz="quarter" idx="3"/>
          </p:nvPr>
        </p:nvSpPr>
        <p:spPr>
          <a:xfrm>
            <a:off x="10177463" y="2771775"/>
            <a:ext cx="8547100" cy="135890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78B30DC1-0154-484D-83E1-448854FDA0A0}"/>
              </a:ext>
            </a:extLst>
          </p:cNvPr>
          <p:cNvSpPr>
            <a:spLocks noGrp="1"/>
          </p:cNvSpPr>
          <p:nvPr>
            <p:ph sz="quarter" idx="4"/>
          </p:nvPr>
        </p:nvSpPr>
        <p:spPr>
          <a:xfrm>
            <a:off x="10177463" y="4130675"/>
            <a:ext cx="8547100" cy="6076950"/>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EF1990A1-6A12-4A19-AEC5-F65543785C24}"/>
              </a:ext>
            </a:extLst>
          </p:cNvPr>
          <p:cNvSpPr>
            <a:spLocks noGrp="1"/>
          </p:cNvSpPr>
          <p:nvPr>
            <p:ph type="dt" sz="half" idx="10"/>
          </p:nvPr>
        </p:nvSpPr>
        <p:spPr/>
        <p:txBody>
          <a:bodyPr/>
          <a:lstStyle/>
          <a:p>
            <a:fld id="{B3328C4D-91F9-488C-85A3-8B8806C416B2}" type="datetimeFigureOut">
              <a:rPr lang="zh-CN" altLang="en-US" smtClean="0"/>
              <a:t>2021/9/30</a:t>
            </a:fld>
            <a:endParaRPr lang="zh-CN" altLang="en-US"/>
          </a:p>
        </p:txBody>
      </p:sp>
      <p:sp>
        <p:nvSpPr>
          <p:cNvPr id="8" name="页脚占位符 7">
            <a:extLst>
              <a:ext uri="{FF2B5EF4-FFF2-40B4-BE49-F238E27FC236}">
                <a16:creationId xmlns:a16="http://schemas.microsoft.com/office/drawing/2014/main" id="{72B240D5-FAE8-4553-8D90-439D5DF52F4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919E8297-5D6F-4BAC-908F-2784757FC0BA}"/>
              </a:ext>
            </a:extLst>
          </p:cNvPr>
          <p:cNvSpPr>
            <a:spLocks noGrp="1"/>
          </p:cNvSpPr>
          <p:nvPr>
            <p:ph type="sldNum" sz="quarter" idx="12"/>
          </p:nvPr>
        </p:nvSpPr>
        <p:spPr/>
        <p:txBody>
          <a:bodyPr/>
          <a:lstStyle/>
          <a:p>
            <a:fld id="{38AD220C-78D0-4980-B12A-D8979685A82B}" type="slidenum">
              <a:rPr lang="zh-CN" altLang="en-US" smtClean="0"/>
              <a:t>‹#›</a:t>
            </a:fld>
            <a:endParaRPr lang="zh-CN" altLang="en-US"/>
          </a:p>
        </p:txBody>
      </p:sp>
    </p:spTree>
    <p:extLst>
      <p:ext uri="{BB962C8B-B14F-4D97-AF65-F5344CB8AC3E}">
        <p14:creationId xmlns:p14="http://schemas.microsoft.com/office/powerpoint/2010/main" val="15660966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20104100" cy="1502410"/>
          </a:xfrm>
          <a:custGeom>
            <a:avLst/>
            <a:gdLst/>
            <a:ahLst/>
            <a:cxnLst/>
            <a:rect l="l" t="t" r="r" b="b"/>
            <a:pathLst>
              <a:path w="20104100" h="1502410">
                <a:moveTo>
                  <a:pt x="0" y="0"/>
                </a:moveTo>
                <a:lnTo>
                  <a:pt x="0" y="1501917"/>
                </a:lnTo>
                <a:lnTo>
                  <a:pt x="20104099" y="1501917"/>
                </a:lnTo>
                <a:lnTo>
                  <a:pt x="20104099" y="0"/>
                </a:lnTo>
                <a:lnTo>
                  <a:pt x="0" y="0"/>
                </a:lnTo>
                <a:close/>
              </a:path>
            </a:pathLst>
          </a:custGeom>
          <a:solidFill>
            <a:srgbClr val="D4D4FF"/>
          </a:solidFill>
        </p:spPr>
        <p:txBody>
          <a:bodyPr wrap="square" lIns="0" tIns="0" rIns="0" bIns="0" rtlCol="0"/>
          <a:lstStyle/>
          <a:p>
            <a:endParaRPr/>
          </a:p>
        </p:txBody>
      </p:sp>
      <p:sp>
        <p:nvSpPr>
          <p:cNvPr id="2" name="Holder 2"/>
          <p:cNvSpPr>
            <a:spLocks noGrp="1"/>
          </p:cNvSpPr>
          <p:nvPr>
            <p:ph type="title"/>
          </p:nvPr>
        </p:nvSpPr>
        <p:spPr>
          <a:xfrm>
            <a:off x="8219931" y="-26811"/>
            <a:ext cx="3664237" cy="1169035"/>
          </a:xfrm>
          <a:prstGeom prst="rect">
            <a:avLst/>
          </a:prstGeom>
        </p:spPr>
        <p:txBody>
          <a:bodyPr wrap="square" lIns="0" tIns="0" rIns="0" bIns="0">
            <a:spAutoFit/>
          </a:bodyPr>
          <a:lstStyle>
            <a:lvl1pPr>
              <a:defRPr sz="7500" b="0" i="0">
                <a:solidFill>
                  <a:srgbClr val="24242E"/>
                </a:solidFill>
                <a:latin typeface="Gill Sans MT"/>
                <a:cs typeface="Gill Sans MT"/>
              </a:defRPr>
            </a:lvl1pPr>
          </a:lstStyle>
          <a:p>
            <a:endParaRPr/>
          </a:p>
        </p:txBody>
      </p:sp>
      <p:sp>
        <p:nvSpPr>
          <p:cNvPr id="3" name="Holder 3"/>
          <p:cNvSpPr>
            <a:spLocks noGrp="1"/>
          </p:cNvSpPr>
          <p:nvPr>
            <p:ph type="body" idx="1"/>
          </p:nvPr>
        </p:nvSpPr>
        <p:spPr>
          <a:xfrm>
            <a:off x="5258705" y="3442622"/>
            <a:ext cx="9611360" cy="830997"/>
          </a:xfrm>
          <a:prstGeom prst="rect">
            <a:avLst/>
          </a:prstGeom>
        </p:spPr>
        <p:txBody>
          <a:bodyPr wrap="square" lIns="0" tIns="0" rIns="0" bIns="0">
            <a:spAutoFit/>
          </a:bodyPr>
          <a:lstStyle>
            <a:lvl1pPr>
              <a:defRPr b="0" i="0">
                <a:solidFill>
                  <a:schemeClr val="tx1"/>
                </a:solidFill>
              </a:defRPr>
            </a:lvl1pPr>
          </a:lstStyle>
          <a:p>
            <a:endParaRPr lang="en-US" altLang="zh-CN" dirty="0"/>
          </a:p>
          <a:p>
            <a:endParaRPr lang="en-US" altLang="zh-CN" dirty="0"/>
          </a:p>
          <a:p>
            <a:endParaRPr dirty="0"/>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9/30/2021</a:t>
            </a:fld>
            <a:endParaRPr lang="en-US"/>
          </a:p>
        </p:txBody>
      </p:sp>
      <p:sp>
        <p:nvSpPr>
          <p:cNvPr id="6" name="Holder 6"/>
          <p:cNvSpPr>
            <a:spLocks noGrp="1"/>
          </p:cNvSpPr>
          <p:nvPr>
            <p:ph type="sldNum" sz="quarter" idx="7"/>
          </p:nvPr>
        </p:nvSpPr>
        <p:spPr>
          <a:xfrm>
            <a:off x="17089818" y="10753006"/>
            <a:ext cx="369569" cy="362584"/>
          </a:xfrm>
          <a:prstGeom prst="rect">
            <a:avLst/>
          </a:prstGeom>
        </p:spPr>
        <p:txBody>
          <a:bodyPr wrap="square" lIns="0" tIns="0" rIns="0" bIns="0">
            <a:spAutoFit/>
          </a:bodyPr>
          <a:lstStyle>
            <a:lvl1pPr>
              <a:defRPr sz="2300" b="0" i="0">
                <a:solidFill>
                  <a:srgbClr val="0433FF"/>
                </a:solidFill>
                <a:latin typeface="Gill Sans MT"/>
                <a:cs typeface="Gill Sans MT"/>
              </a:defRPr>
            </a:lvl1pPr>
          </a:lstStyle>
          <a:p>
            <a:pPr marL="38100">
              <a:lnSpc>
                <a:spcPts val="2680"/>
              </a:lnSpc>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7" r:id="rId5"/>
  </p:sldLayoutIdLst>
  <p:txStyles>
    <p:titleStyle>
      <a:lvl1pPr>
        <a:defRPr>
          <a:latin typeface="+mj-lt"/>
          <a:ea typeface="+mj-ea"/>
          <a:cs typeface="+mj-cs"/>
        </a:defRPr>
      </a:lvl1pPr>
    </p:titleStyle>
    <p:bodyStyle>
      <a:lvl1pPr marL="285750" indent="-285750">
        <a:buClr>
          <a:srgbClr val="0000FF"/>
        </a:buClr>
        <a:buSzPct val="150000"/>
        <a:buFont typeface="Arial" panose="020B0604020202020204" pitchFamily="34" charset="0"/>
        <a:buChar char="•"/>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47AB4DCF-6E8E-4360-96BB-2B8A7A896A78}"/>
              </a:ext>
            </a:extLst>
          </p:cNvPr>
          <p:cNvSpPr>
            <a:spLocks noGrp="1"/>
          </p:cNvSpPr>
          <p:nvPr>
            <p:ph type="dt" sz="half" idx="2"/>
          </p:nvPr>
        </p:nvSpPr>
        <p:spPr>
          <a:xfrm>
            <a:off x="1382713" y="10482263"/>
            <a:ext cx="4522787" cy="601662"/>
          </a:xfrm>
          <a:prstGeom prst="rect">
            <a:avLst/>
          </a:prstGeom>
        </p:spPr>
        <p:txBody>
          <a:bodyPr vert="horz" lIns="91440" tIns="45720" rIns="91440" bIns="45720" rtlCol="0" anchor="ctr"/>
          <a:lstStyle>
            <a:lvl1pPr algn="l">
              <a:defRPr sz="1200">
                <a:solidFill>
                  <a:schemeClr val="tx1">
                    <a:tint val="75000"/>
                  </a:schemeClr>
                </a:solidFill>
              </a:defRPr>
            </a:lvl1pPr>
          </a:lstStyle>
          <a:p>
            <a:fld id="{B3328C4D-91F9-488C-85A3-8B8806C416B2}" type="datetimeFigureOut">
              <a:rPr lang="zh-CN" altLang="en-US" smtClean="0"/>
              <a:t>2021/9/30</a:t>
            </a:fld>
            <a:endParaRPr lang="zh-CN" altLang="en-US"/>
          </a:p>
        </p:txBody>
      </p:sp>
      <p:sp>
        <p:nvSpPr>
          <p:cNvPr id="5" name="页脚占位符 4">
            <a:extLst>
              <a:ext uri="{FF2B5EF4-FFF2-40B4-BE49-F238E27FC236}">
                <a16:creationId xmlns:a16="http://schemas.microsoft.com/office/drawing/2014/main" id="{8E7C3955-372E-4A42-B040-372BC644E8F6}"/>
              </a:ext>
            </a:extLst>
          </p:cNvPr>
          <p:cNvSpPr>
            <a:spLocks noGrp="1"/>
          </p:cNvSpPr>
          <p:nvPr>
            <p:ph type="ftr" sz="quarter" idx="3"/>
          </p:nvPr>
        </p:nvSpPr>
        <p:spPr>
          <a:xfrm>
            <a:off x="6659563" y="10482263"/>
            <a:ext cx="6784975" cy="601662"/>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F62AF44-5C46-4C03-B9F6-9B21F921994F}"/>
              </a:ext>
            </a:extLst>
          </p:cNvPr>
          <p:cNvSpPr>
            <a:spLocks noGrp="1"/>
          </p:cNvSpPr>
          <p:nvPr>
            <p:ph type="sldNum" sz="quarter" idx="4"/>
          </p:nvPr>
        </p:nvSpPr>
        <p:spPr>
          <a:xfrm>
            <a:off x="14198600" y="10482263"/>
            <a:ext cx="4522788" cy="601662"/>
          </a:xfrm>
          <a:prstGeom prst="rect">
            <a:avLst/>
          </a:prstGeom>
        </p:spPr>
        <p:txBody>
          <a:bodyPr vert="horz" lIns="91440" tIns="45720" rIns="91440" bIns="45720" rtlCol="0" anchor="ctr"/>
          <a:lstStyle>
            <a:lvl1pPr algn="r">
              <a:defRPr sz="1200">
                <a:solidFill>
                  <a:schemeClr val="tx1">
                    <a:tint val="75000"/>
                  </a:schemeClr>
                </a:solidFill>
              </a:defRPr>
            </a:lvl1pPr>
          </a:lstStyle>
          <a:p>
            <a:fld id="{38AD220C-78D0-4980-B12A-D8979685A82B}" type="slidenum">
              <a:rPr lang="zh-CN" altLang="en-US" smtClean="0"/>
              <a:t>‹#›</a:t>
            </a:fld>
            <a:endParaRPr lang="zh-CN" altLang="en-US"/>
          </a:p>
        </p:txBody>
      </p:sp>
      <p:sp>
        <p:nvSpPr>
          <p:cNvPr id="7" name="矩形 6">
            <a:extLst>
              <a:ext uri="{FF2B5EF4-FFF2-40B4-BE49-F238E27FC236}">
                <a16:creationId xmlns:a16="http://schemas.microsoft.com/office/drawing/2014/main" id="{D49937AE-67D9-4D2C-8CD0-DD04149BC9A1}"/>
              </a:ext>
            </a:extLst>
          </p:cNvPr>
          <p:cNvSpPr/>
          <p:nvPr userDrawn="1"/>
        </p:nvSpPr>
        <p:spPr>
          <a:xfrm>
            <a:off x="3422650" y="2759075"/>
            <a:ext cx="12801600" cy="4876800"/>
          </a:xfrm>
          <a:prstGeom prst="rect">
            <a:avLst/>
          </a:prstGeom>
          <a:solidFill>
            <a:srgbClr val="D4D4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1452080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27E488B-5E21-45E3-9B30-CEDE868835A2}"/>
              </a:ext>
            </a:extLst>
          </p:cNvPr>
          <p:cNvSpPr/>
          <p:nvPr/>
        </p:nvSpPr>
        <p:spPr>
          <a:xfrm>
            <a:off x="2355850" y="2606675"/>
            <a:ext cx="15392400" cy="3429000"/>
          </a:xfrm>
          <a:prstGeom prst="rect">
            <a:avLst/>
          </a:prstGeom>
          <a:solidFill>
            <a:srgbClr val="D4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solidFill>
                  <a:schemeClr val="tx1"/>
                </a:solidFill>
                <a:latin typeface="Gill Sans MT" panose="020B0502020104020203" pitchFamily="34" charset="0"/>
              </a:rPr>
              <a:t>[ICLR19] Unsupervised Learning via Meta-Learning</a:t>
            </a:r>
          </a:p>
        </p:txBody>
      </p:sp>
      <p:sp>
        <p:nvSpPr>
          <p:cNvPr id="4" name="object 4">
            <a:extLst>
              <a:ext uri="{FF2B5EF4-FFF2-40B4-BE49-F238E27FC236}">
                <a16:creationId xmlns:a16="http://schemas.microsoft.com/office/drawing/2014/main" id="{89A68B52-230B-4291-8D4D-0C3DB26E7E44}"/>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1</a:t>
            </a:fld>
            <a:endParaRPr sz="2300" dirty="0">
              <a:latin typeface="Gill Sans MT"/>
              <a:cs typeface="Gill Sans MT"/>
            </a:endParaRPr>
          </a:p>
        </p:txBody>
      </p:sp>
      <p:sp>
        <p:nvSpPr>
          <p:cNvPr id="7" name="矩形 6">
            <a:extLst>
              <a:ext uri="{FF2B5EF4-FFF2-40B4-BE49-F238E27FC236}">
                <a16:creationId xmlns:a16="http://schemas.microsoft.com/office/drawing/2014/main" id="{3D06EA6D-762B-492D-8902-0DB9A2945D91}"/>
              </a:ext>
            </a:extLst>
          </p:cNvPr>
          <p:cNvSpPr/>
          <p:nvPr/>
        </p:nvSpPr>
        <p:spPr>
          <a:xfrm>
            <a:off x="0" y="0"/>
            <a:ext cx="20104100" cy="1506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CD3832BC-D0D7-4C34-8F04-8256A775D590}"/>
              </a:ext>
            </a:extLst>
          </p:cNvPr>
          <p:cNvPicPr>
            <a:picLocks noChangeAspect="1"/>
          </p:cNvPicPr>
          <p:nvPr/>
        </p:nvPicPr>
        <p:blipFill>
          <a:blip r:embed="rId3"/>
          <a:stretch>
            <a:fillRect/>
          </a:stretch>
        </p:blipFill>
        <p:spPr>
          <a:xfrm>
            <a:off x="2539659" y="6021386"/>
            <a:ext cx="14882241" cy="1752600"/>
          </a:xfrm>
          <a:prstGeom prst="rect">
            <a:avLst/>
          </a:prstGeom>
        </p:spPr>
      </p:pic>
    </p:spTree>
    <p:extLst>
      <p:ext uri="{BB962C8B-B14F-4D97-AF65-F5344CB8AC3E}">
        <p14:creationId xmlns:p14="http://schemas.microsoft.com/office/powerpoint/2010/main" val="3562855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7192890" y="225777"/>
            <a:ext cx="5718319" cy="1154162"/>
          </a:xfrm>
        </p:spPr>
        <p:txBody>
          <a:bodyPr/>
          <a:lstStyle/>
          <a:p>
            <a:pPr algn="ctr"/>
            <a:r>
              <a:rPr lang="en-US" altLang="zh-CN" dirty="0"/>
              <a:t>Similar work </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10</a:t>
            </a:fld>
            <a:endParaRPr sz="2300" dirty="0">
              <a:latin typeface="Gill Sans MT"/>
              <a:cs typeface="Gill Sans MT"/>
            </a:endParaRPr>
          </a:p>
        </p:txBody>
      </p:sp>
      <p:pic>
        <p:nvPicPr>
          <p:cNvPr id="7" name="图片 6">
            <a:extLst>
              <a:ext uri="{FF2B5EF4-FFF2-40B4-BE49-F238E27FC236}">
                <a16:creationId xmlns:a16="http://schemas.microsoft.com/office/drawing/2014/main" id="{C1D9932B-7A6C-439A-A5FF-F0E3D11FA4E9}"/>
              </a:ext>
            </a:extLst>
          </p:cNvPr>
          <p:cNvPicPr>
            <a:picLocks noChangeAspect="1"/>
          </p:cNvPicPr>
          <p:nvPr/>
        </p:nvPicPr>
        <p:blipFill>
          <a:blip r:embed="rId3"/>
          <a:stretch>
            <a:fillRect/>
          </a:stretch>
        </p:blipFill>
        <p:spPr>
          <a:xfrm>
            <a:off x="252762" y="2987675"/>
            <a:ext cx="19598574" cy="6112683"/>
          </a:xfrm>
          <a:prstGeom prst="rect">
            <a:avLst/>
          </a:prstGeom>
        </p:spPr>
      </p:pic>
      <p:sp>
        <p:nvSpPr>
          <p:cNvPr id="11" name="矩形 10">
            <a:extLst>
              <a:ext uri="{FF2B5EF4-FFF2-40B4-BE49-F238E27FC236}">
                <a16:creationId xmlns:a16="http://schemas.microsoft.com/office/drawing/2014/main" id="{A227BAA5-8B71-4661-A3F2-4DCAC17EDCD9}"/>
              </a:ext>
            </a:extLst>
          </p:cNvPr>
          <p:cNvSpPr/>
          <p:nvPr/>
        </p:nvSpPr>
        <p:spPr>
          <a:xfrm>
            <a:off x="0" y="10923717"/>
            <a:ext cx="5248873" cy="369332"/>
          </a:xfrm>
          <a:prstGeom prst="rect">
            <a:avLst/>
          </a:prstGeom>
        </p:spPr>
        <p:txBody>
          <a:bodyPr wrap="none">
            <a:spAutoFit/>
          </a:bodyPr>
          <a:lstStyle/>
          <a:p>
            <a:r>
              <a:rPr lang="en-US" altLang="zh-CN" b="1" i="1" dirty="0">
                <a:solidFill>
                  <a:srgbClr val="0000FF"/>
                </a:solidFill>
                <a:latin typeface="Times New Roman" panose="02020603050405020304" pitchFamily="18" charset="0"/>
                <a:cs typeface="Times New Roman" panose="02020603050405020304" pitchFamily="18" charset="0"/>
              </a:rPr>
              <a:t>[ICLR19]Unsupervised Learning via Meta-Learning</a:t>
            </a:r>
            <a:endParaRPr lang="en-US" altLang="zh-CN" b="1" i="1" dirty="0">
              <a:solidFill>
                <a:srgbClr val="0000FF"/>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6524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7192890" y="225777"/>
            <a:ext cx="5718319" cy="1154162"/>
          </a:xfrm>
        </p:spPr>
        <p:txBody>
          <a:bodyPr/>
          <a:lstStyle/>
          <a:p>
            <a:pPr algn="ctr"/>
            <a:r>
              <a:rPr lang="en-US" altLang="zh-CN" dirty="0"/>
              <a:t>Similar work </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11</a:t>
            </a:fld>
            <a:endParaRPr sz="2300" dirty="0">
              <a:latin typeface="Gill Sans MT"/>
              <a:cs typeface="Gill Sans MT"/>
            </a:endParaRPr>
          </a:p>
        </p:txBody>
      </p:sp>
      <p:pic>
        <p:nvPicPr>
          <p:cNvPr id="5" name="图片 4">
            <a:extLst>
              <a:ext uri="{FF2B5EF4-FFF2-40B4-BE49-F238E27FC236}">
                <a16:creationId xmlns:a16="http://schemas.microsoft.com/office/drawing/2014/main" id="{D3A8BA01-913F-454A-967B-F45A73E52D25}"/>
              </a:ext>
            </a:extLst>
          </p:cNvPr>
          <p:cNvPicPr>
            <a:picLocks noChangeAspect="1"/>
          </p:cNvPicPr>
          <p:nvPr/>
        </p:nvPicPr>
        <p:blipFill>
          <a:blip r:embed="rId3"/>
          <a:stretch>
            <a:fillRect/>
          </a:stretch>
        </p:blipFill>
        <p:spPr>
          <a:xfrm>
            <a:off x="1212850" y="3597275"/>
            <a:ext cx="9942746" cy="4648200"/>
          </a:xfrm>
          <a:prstGeom prst="rect">
            <a:avLst/>
          </a:prstGeom>
        </p:spPr>
      </p:pic>
      <p:grpSp>
        <p:nvGrpSpPr>
          <p:cNvPr id="7" name="组合 6">
            <a:extLst>
              <a:ext uri="{FF2B5EF4-FFF2-40B4-BE49-F238E27FC236}">
                <a16:creationId xmlns:a16="http://schemas.microsoft.com/office/drawing/2014/main" id="{7864D84D-D3F2-4472-8A7B-9BB48AC9973B}"/>
              </a:ext>
            </a:extLst>
          </p:cNvPr>
          <p:cNvGrpSpPr/>
          <p:nvPr/>
        </p:nvGrpSpPr>
        <p:grpSpPr>
          <a:xfrm>
            <a:off x="10966450" y="3140075"/>
            <a:ext cx="9137650" cy="5562600"/>
            <a:chOff x="10966450" y="3597275"/>
            <a:chExt cx="9137650" cy="5562600"/>
          </a:xfrm>
        </p:grpSpPr>
        <p:pic>
          <p:nvPicPr>
            <p:cNvPr id="6" name="图片 5">
              <a:extLst>
                <a:ext uri="{FF2B5EF4-FFF2-40B4-BE49-F238E27FC236}">
                  <a16:creationId xmlns:a16="http://schemas.microsoft.com/office/drawing/2014/main" id="{18888B93-DE98-4AEC-861D-1CD18F486522}"/>
                </a:ext>
              </a:extLst>
            </p:cNvPr>
            <p:cNvPicPr>
              <a:picLocks noChangeAspect="1"/>
            </p:cNvPicPr>
            <p:nvPr/>
          </p:nvPicPr>
          <p:blipFill>
            <a:blip r:embed="rId4"/>
            <a:stretch>
              <a:fillRect/>
            </a:stretch>
          </p:blipFill>
          <p:spPr>
            <a:xfrm>
              <a:off x="10966450" y="3597275"/>
              <a:ext cx="8596564" cy="5071838"/>
            </a:xfrm>
            <a:prstGeom prst="rect">
              <a:avLst/>
            </a:prstGeom>
          </p:spPr>
        </p:pic>
        <p:sp>
          <p:nvSpPr>
            <p:cNvPr id="3" name="矩形 2">
              <a:extLst>
                <a:ext uri="{FF2B5EF4-FFF2-40B4-BE49-F238E27FC236}">
                  <a16:creationId xmlns:a16="http://schemas.microsoft.com/office/drawing/2014/main" id="{D91F2D72-BA01-42B7-9615-095AE677EBBC}"/>
                </a:ext>
              </a:extLst>
            </p:cNvPr>
            <p:cNvSpPr/>
            <p:nvPr/>
          </p:nvSpPr>
          <p:spPr>
            <a:xfrm>
              <a:off x="16300450" y="8245475"/>
              <a:ext cx="380365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624442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27E488B-5E21-45E3-9B30-CEDE868835A2}"/>
              </a:ext>
            </a:extLst>
          </p:cNvPr>
          <p:cNvSpPr/>
          <p:nvPr/>
        </p:nvSpPr>
        <p:spPr>
          <a:xfrm>
            <a:off x="2355850" y="2606675"/>
            <a:ext cx="16002000" cy="3429000"/>
          </a:xfrm>
          <a:prstGeom prst="rect">
            <a:avLst/>
          </a:prstGeom>
          <a:solidFill>
            <a:srgbClr val="D4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solidFill>
                  <a:schemeClr val="tx1"/>
                </a:solidFill>
                <a:latin typeface="Gill Sans MT" panose="020B0502020104020203" pitchFamily="34" charset="0"/>
              </a:rPr>
              <a:t>[ACL21] A Closer Look at Few-Shot </a:t>
            </a:r>
            <a:r>
              <a:rPr lang="en-US" altLang="zh-CN" sz="5400" dirty="0" err="1">
                <a:solidFill>
                  <a:schemeClr val="tx1"/>
                </a:solidFill>
                <a:latin typeface="Gill Sans MT" panose="020B0502020104020203" pitchFamily="34" charset="0"/>
              </a:rPr>
              <a:t>Crosslingual</a:t>
            </a:r>
            <a:r>
              <a:rPr lang="en-US" altLang="zh-CN" sz="5400" dirty="0">
                <a:solidFill>
                  <a:schemeClr val="tx1"/>
                </a:solidFill>
                <a:latin typeface="Gill Sans MT" panose="020B0502020104020203" pitchFamily="34" charset="0"/>
              </a:rPr>
              <a:t> Transfer: The Choice of Shots Matters</a:t>
            </a:r>
          </a:p>
        </p:txBody>
      </p:sp>
      <p:sp>
        <p:nvSpPr>
          <p:cNvPr id="4" name="object 4">
            <a:extLst>
              <a:ext uri="{FF2B5EF4-FFF2-40B4-BE49-F238E27FC236}">
                <a16:creationId xmlns:a16="http://schemas.microsoft.com/office/drawing/2014/main" id="{89A68B52-230B-4291-8D4D-0C3DB26E7E44}"/>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12</a:t>
            </a:fld>
            <a:endParaRPr sz="2300" dirty="0">
              <a:latin typeface="Gill Sans MT"/>
              <a:cs typeface="Gill Sans MT"/>
            </a:endParaRPr>
          </a:p>
        </p:txBody>
      </p:sp>
      <p:sp>
        <p:nvSpPr>
          <p:cNvPr id="7" name="矩形 6">
            <a:extLst>
              <a:ext uri="{FF2B5EF4-FFF2-40B4-BE49-F238E27FC236}">
                <a16:creationId xmlns:a16="http://schemas.microsoft.com/office/drawing/2014/main" id="{3D06EA6D-762B-492D-8902-0DB9A2945D91}"/>
              </a:ext>
            </a:extLst>
          </p:cNvPr>
          <p:cNvSpPr/>
          <p:nvPr/>
        </p:nvSpPr>
        <p:spPr>
          <a:xfrm>
            <a:off x="0" y="0"/>
            <a:ext cx="20104100" cy="1506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63D67BD9-AAE8-40D3-A73C-10D20A2ADC2B}"/>
              </a:ext>
            </a:extLst>
          </p:cNvPr>
          <p:cNvPicPr>
            <a:picLocks noChangeAspect="1"/>
          </p:cNvPicPr>
          <p:nvPr/>
        </p:nvPicPr>
        <p:blipFill>
          <a:blip r:embed="rId3"/>
          <a:stretch>
            <a:fillRect/>
          </a:stretch>
        </p:blipFill>
        <p:spPr>
          <a:xfrm>
            <a:off x="4243869" y="6264275"/>
            <a:ext cx="11616361" cy="3429000"/>
          </a:xfrm>
          <a:prstGeom prst="rect">
            <a:avLst/>
          </a:prstGeom>
        </p:spPr>
      </p:pic>
    </p:spTree>
    <p:extLst>
      <p:ext uri="{BB962C8B-B14F-4D97-AF65-F5344CB8AC3E}">
        <p14:creationId xmlns:p14="http://schemas.microsoft.com/office/powerpoint/2010/main" val="1077546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6089236" y="72818"/>
            <a:ext cx="7938329" cy="1154162"/>
          </a:xfrm>
        </p:spPr>
        <p:txBody>
          <a:bodyPr/>
          <a:lstStyle/>
          <a:p>
            <a:r>
              <a:rPr lang="en-US" altLang="zh-CN" dirty="0"/>
              <a:t>Motivation  </a:t>
            </a:r>
            <a:endParaRPr lang="zh-CN" altLang="en-US" dirty="0"/>
          </a:p>
        </p:txBody>
      </p:sp>
      <p:sp>
        <p:nvSpPr>
          <p:cNvPr id="4" name="文本框 3">
            <a:extLst>
              <a:ext uri="{FF2B5EF4-FFF2-40B4-BE49-F238E27FC236}">
                <a16:creationId xmlns:a16="http://schemas.microsoft.com/office/drawing/2014/main" id="{65012A85-8BE9-4789-BC60-2FC47B517827}"/>
              </a:ext>
            </a:extLst>
          </p:cNvPr>
          <p:cNvSpPr txBox="1"/>
          <p:nvPr/>
        </p:nvSpPr>
        <p:spPr>
          <a:xfrm>
            <a:off x="2209800" y="3063875"/>
            <a:ext cx="15697200" cy="3779753"/>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Analyze the design of few-shot experiments</a:t>
            </a:r>
          </a:p>
          <a:p>
            <a:pPr marL="1200150" lvl="1" indent="-742950">
              <a:lnSpc>
                <a:spcPct val="150000"/>
              </a:lnSpc>
              <a:buClr>
                <a:srgbClr val="0000FF"/>
              </a:buClr>
              <a:buFont typeface="Wingdings" panose="05000000000000000000" pitchFamily="2" charset="2"/>
              <a:buChar char="ü"/>
            </a:pPr>
            <a:r>
              <a:rPr lang="en-US" altLang="zh-CN" sz="4000" dirty="0">
                <a:latin typeface="Gill Sans MT" panose="020B0502020104020203" pitchFamily="34" charset="0"/>
              </a:rPr>
              <a:t>The selection of few shots</a:t>
            </a:r>
          </a:p>
          <a:p>
            <a:pPr marL="1200150" lvl="1" indent="-742950">
              <a:lnSpc>
                <a:spcPct val="150000"/>
              </a:lnSpc>
              <a:buClr>
                <a:srgbClr val="0000FF"/>
              </a:buClr>
              <a:buFont typeface="Wingdings" panose="05000000000000000000" pitchFamily="2" charset="2"/>
              <a:buChar char="ü"/>
            </a:pPr>
            <a:r>
              <a:rPr lang="en-US" altLang="zh-CN" sz="4000" dirty="0">
                <a:latin typeface="Gill Sans MT" panose="020B0502020104020203" pitchFamily="34" charset="0"/>
              </a:rPr>
              <a:t>Type of downstream task.</a:t>
            </a:r>
          </a:p>
          <a:p>
            <a:pPr marL="1200150" lvl="1" indent="-742950">
              <a:lnSpc>
                <a:spcPct val="150000"/>
              </a:lnSpc>
              <a:buClr>
                <a:srgbClr val="0000FF"/>
              </a:buClr>
              <a:buFont typeface="Wingdings" panose="05000000000000000000" pitchFamily="2" charset="2"/>
              <a:buChar char="ü"/>
            </a:pPr>
            <a:r>
              <a:rPr lang="en-US" altLang="zh-CN" sz="4000" dirty="0"/>
              <a:t>Different Numbers of Shots</a:t>
            </a:r>
            <a:endParaRPr lang="en-US" altLang="zh-CN" sz="4000" dirty="0">
              <a:latin typeface="Gill Sans MT" panose="020B0502020104020203" pitchFamily="34" charset="0"/>
            </a:endParaRPr>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13</a:t>
            </a:fld>
            <a:endParaRPr sz="2300" dirty="0">
              <a:latin typeface="Gill Sans MT"/>
              <a:cs typeface="Gill Sans MT"/>
            </a:endParaRPr>
          </a:p>
        </p:txBody>
      </p:sp>
    </p:spTree>
    <p:extLst>
      <p:ext uri="{BB962C8B-B14F-4D97-AF65-F5344CB8AC3E}">
        <p14:creationId xmlns:p14="http://schemas.microsoft.com/office/powerpoint/2010/main" val="13919850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6089236" y="72818"/>
            <a:ext cx="7938329" cy="1154162"/>
          </a:xfrm>
        </p:spPr>
        <p:txBody>
          <a:bodyPr/>
          <a:lstStyle/>
          <a:p>
            <a:r>
              <a:rPr lang="en-US" altLang="zh-CN" dirty="0"/>
              <a:t>Experiment  </a:t>
            </a:r>
            <a:endParaRPr lang="zh-CN" altLang="en-US" dirty="0"/>
          </a:p>
        </p:txBody>
      </p:sp>
      <p:sp>
        <p:nvSpPr>
          <p:cNvPr id="4" name="文本框 3">
            <a:extLst>
              <a:ext uri="{FF2B5EF4-FFF2-40B4-BE49-F238E27FC236}">
                <a16:creationId xmlns:a16="http://schemas.microsoft.com/office/drawing/2014/main" id="{65012A85-8BE9-4789-BC60-2FC47B517827}"/>
              </a:ext>
            </a:extLst>
          </p:cNvPr>
          <p:cNvSpPr txBox="1"/>
          <p:nvPr/>
        </p:nvSpPr>
        <p:spPr>
          <a:xfrm>
            <a:off x="2355850" y="2092211"/>
            <a:ext cx="15697200" cy="9217139"/>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r>
              <a:rPr lang="en-US" altLang="zh-CN" sz="4000" dirty="0"/>
              <a:t>FS-XLT</a:t>
            </a:r>
            <a:endParaRPr lang="en-US" altLang="zh-CN" sz="4000" dirty="0">
              <a:latin typeface="Gill Sans MT" panose="020B0502020104020203" pitchFamily="34" charset="0"/>
            </a:endParaRPr>
          </a:p>
          <a:p>
            <a:pPr marL="1200150" lvl="1" indent="-742950">
              <a:lnSpc>
                <a:spcPct val="150000"/>
              </a:lnSpc>
              <a:buClr>
                <a:srgbClr val="0000FF"/>
              </a:buClr>
              <a:buFont typeface="Wingdings" panose="05000000000000000000" pitchFamily="2" charset="2"/>
              <a:buChar char="u"/>
            </a:pPr>
            <a:r>
              <a:rPr lang="en-US" altLang="zh-CN" sz="4000" dirty="0">
                <a:latin typeface="Gill Sans MT" panose="020B0502020104020203" pitchFamily="34" charset="0"/>
              </a:rPr>
              <a:t>Source-training</a:t>
            </a:r>
            <a:r>
              <a:rPr lang="zh-CN" altLang="en-US" sz="4000" dirty="0">
                <a:latin typeface="Gill Sans MT" panose="020B0502020104020203" pitchFamily="34" charset="0"/>
              </a:rPr>
              <a:t>：</a:t>
            </a:r>
            <a:r>
              <a:rPr lang="en-US" altLang="zh-CN" sz="4000" dirty="0" err="1">
                <a:latin typeface="Gill Sans MT" panose="020B0502020104020203" pitchFamily="34" charset="0"/>
              </a:rPr>
              <a:t>mBERT</a:t>
            </a:r>
            <a:r>
              <a:rPr lang="en-US" altLang="zh-CN" sz="4000" dirty="0">
                <a:latin typeface="Gill Sans MT" panose="020B0502020104020203" pitchFamily="34" charset="0"/>
              </a:rPr>
              <a:t> +source language(</a:t>
            </a:r>
            <a:r>
              <a:rPr lang="en-US" altLang="zh-CN" sz="4000" dirty="0" err="1">
                <a:latin typeface="Gill Sans MT" panose="020B0502020104020203" pitchFamily="34" charset="0"/>
              </a:rPr>
              <a:t>En</a:t>
            </a:r>
            <a:r>
              <a:rPr lang="en-US" altLang="zh-CN" sz="4000" dirty="0">
                <a:latin typeface="Gill Sans MT" panose="020B0502020104020203" pitchFamily="34" charset="0"/>
              </a:rPr>
              <a:t>)</a:t>
            </a:r>
          </a:p>
          <a:p>
            <a:pPr marL="1200150" lvl="1" indent="-742950">
              <a:lnSpc>
                <a:spcPct val="150000"/>
              </a:lnSpc>
              <a:buClr>
                <a:srgbClr val="0000FF"/>
              </a:buClr>
              <a:buFont typeface="Wingdings" panose="05000000000000000000" pitchFamily="2" charset="2"/>
              <a:buChar char="u"/>
            </a:pPr>
            <a:r>
              <a:rPr lang="en-US" altLang="zh-CN" sz="4000" dirty="0">
                <a:latin typeface="Gill Sans MT" panose="020B0502020104020203" pitchFamily="34" charset="0"/>
              </a:rPr>
              <a:t>Target-adapting</a:t>
            </a:r>
            <a:r>
              <a:rPr lang="zh-CN" altLang="en-US" sz="4000" dirty="0">
                <a:latin typeface="Gill Sans MT" panose="020B0502020104020203" pitchFamily="34" charset="0"/>
              </a:rPr>
              <a:t>：</a:t>
            </a:r>
            <a:r>
              <a:rPr lang="en-US" altLang="zh-CN" sz="4000" dirty="0">
                <a:latin typeface="Gill Sans MT" panose="020B0502020104020203" pitchFamily="34" charset="0"/>
              </a:rPr>
              <a:t>few shot + target language</a:t>
            </a:r>
          </a:p>
          <a:p>
            <a:pPr marL="742950" indent="-742950">
              <a:lnSpc>
                <a:spcPct val="150000"/>
              </a:lnSpc>
              <a:buClr>
                <a:srgbClr val="0000FF"/>
              </a:buClr>
              <a:buFont typeface="Wingdings" panose="05000000000000000000" pitchFamily="2" charset="2"/>
              <a:buChar char="l"/>
            </a:pPr>
            <a:r>
              <a:rPr lang="en-US" altLang="zh-CN" sz="4000" dirty="0">
                <a:latin typeface="Gill Sans MT" panose="020B0502020104020203" pitchFamily="34" charset="0"/>
              </a:rPr>
              <a:t>Types of tasks</a:t>
            </a:r>
          </a:p>
          <a:p>
            <a:pPr marL="1200150" lvl="1" indent="-742950">
              <a:lnSpc>
                <a:spcPct val="150000"/>
              </a:lnSpc>
              <a:buClr>
                <a:srgbClr val="0000FF"/>
              </a:buClr>
              <a:buFont typeface="Wingdings" panose="05000000000000000000" pitchFamily="2" charset="2"/>
              <a:buChar char="ü"/>
            </a:pPr>
            <a:r>
              <a:rPr lang="en-US" altLang="zh-CN" sz="4000" dirty="0">
                <a:latin typeface="Gill Sans MT" panose="020B0502020104020203" pitchFamily="34" charset="0"/>
              </a:rPr>
              <a:t>Sequence classification (CLS), </a:t>
            </a:r>
          </a:p>
          <a:p>
            <a:pPr marL="1200150" lvl="1" indent="-742950">
              <a:lnSpc>
                <a:spcPct val="150000"/>
              </a:lnSpc>
              <a:buClr>
                <a:srgbClr val="0000FF"/>
              </a:buClr>
              <a:buFont typeface="Wingdings" panose="05000000000000000000" pitchFamily="2" charset="2"/>
              <a:buChar char="ü"/>
            </a:pPr>
            <a:r>
              <a:rPr lang="en-US" altLang="zh-CN" sz="4000" dirty="0">
                <a:latin typeface="Gill Sans MT" panose="020B0502020104020203" pitchFamily="34" charset="0"/>
              </a:rPr>
              <a:t>Named entity recognition (NER)</a:t>
            </a:r>
          </a:p>
          <a:p>
            <a:pPr marL="1200150" lvl="1" indent="-742950">
              <a:lnSpc>
                <a:spcPct val="150000"/>
              </a:lnSpc>
              <a:buClr>
                <a:srgbClr val="0000FF"/>
              </a:buClr>
              <a:buFont typeface="Wingdings" panose="05000000000000000000" pitchFamily="2" charset="2"/>
              <a:buChar char="ü"/>
            </a:pPr>
            <a:r>
              <a:rPr lang="en-US" altLang="zh-CN" sz="4000" dirty="0">
                <a:latin typeface="Gill Sans MT" panose="020B0502020104020203" pitchFamily="34" charset="0"/>
              </a:rPr>
              <a:t>part-of-speech tagging (POS)</a:t>
            </a:r>
          </a:p>
          <a:p>
            <a:pPr marL="1200150" lvl="1" indent="-742950">
              <a:lnSpc>
                <a:spcPct val="150000"/>
              </a:lnSpc>
              <a:buClr>
                <a:srgbClr val="0000FF"/>
              </a:buClr>
              <a:buFont typeface="Wingdings" panose="05000000000000000000" pitchFamily="2" charset="2"/>
              <a:buChar char="ü"/>
            </a:pPr>
            <a:endParaRPr lang="en-US" altLang="zh-CN" sz="4000" dirty="0">
              <a:latin typeface="Gill Sans MT" panose="020B0502020104020203" pitchFamily="34" charset="0"/>
            </a:endParaRPr>
          </a:p>
          <a:p>
            <a:pPr>
              <a:lnSpc>
                <a:spcPct val="150000"/>
              </a:lnSpc>
              <a:buClr>
                <a:srgbClr val="0000FF"/>
              </a:buClr>
            </a:pPr>
            <a:endParaRPr lang="en-US" altLang="zh-CN" sz="4000" dirty="0">
              <a:latin typeface="Gill Sans MT" panose="020B0502020104020203" pitchFamily="34" charset="0"/>
            </a:endParaRPr>
          </a:p>
          <a:p>
            <a:pPr marL="742950" indent="-742950">
              <a:lnSpc>
                <a:spcPct val="150000"/>
              </a:lnSpc>
              <a:buClr>
                <a:srgbClr val="0000FF"/>
              </a:buClr>
              <a:buFont typeface="Wingdings" panose="05000000000000000000" pitchFamily="2" charset="2"/>
              <a:buChar char="l"/>
            </a:pPr>
            <a:endParaRPr lang="en-US" altLang="zh-CN" sz="4000" dirty="0">
              <a:latin typeface="Gill Sans MT" panose="020B0502020104020203" pitchFamily="34" charset="0"/>
            </a:endParaRPr>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14</a:t>
            </a:fld>
            <a:endParaRPr sz="2300" dirty="0">
              <a:latin typeface="Gill Sans MT"/>
              <a:cs typeface="Gill Sans MT"/>
            </a:endParaRPr>
          </a:p>
        </p:txBody>
      </p:sp>
    </p:spTree>
    <p:extLst>
      <p:ext uri="{BB962C8B-B14F-4D97-AF65-F5344CB8AC3E}">
        <p14:creationId xmlns:p14="http://schemas.microsoft.com/office/powerpoint/2010/main" val="2329633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3803443" y="168275"/>
            <a:ext cx="12802014" cy="1154162"/>
          </a:xfrm>
        </p:spPr>
        <p:txBody>
          <a:bodyPr/>
          <a:lstStyle/>
          <a:p>
            <a:pPr algn="ctr"/>
            <a:r>
              <a:rPr lang="en-US" altLang="zh-CN" dirty="0"/>
              <a:t>Variance of Few-Shot Transfer </a:t>
            </a:r>
            <a:endParaRPr lang="zh-CN" altLang="en-US" dirty="0"/>
          </a:p>
        </p:txBody>
      </p:sp>
      <p:sp>
        <p:nvSpPr>
          <p:cNvPr id="4" name="文本框 3">
            <a:extLst>
              <a:ext uri="{FF2B5EF4-FFF2-40B4-BE49-F238E27FC236}">
                <a16:creationId xmlns:a16="http://schemas.microsoft.com/office/drawing/2014/main" id="{65012A85-8BE9-4789-BC60-2FC47B517827}"/>
              </a:ext>
            </a:extLst>
          </p:cNvPr>
          <p:cNvSpPr txBox="1"/>
          <p:nvPr/>
        </p:nvSpPr>
        <p:spPr>
          <a:xfrm>
            <a:off x="1465913" y="1508254"/>
            <a:ext cx="15697200" cy="2753831"/>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r>
              <a:rPr lang="en-US" altLang="zh-CN" sz="4000" dirty="0"/>
              <a:t>large model complexity &amp; small amount of data</a:t>
            </a:r>
          </a:p>
          <a:p>
            <a:pPr marL="742950" indent="-742950">
              <a:lnSpc>
                <a:spcPct val="150000"/>
              </a:lnSpc>
              <a:buClr>
                <a:srgbClr val="0000FF"/>
              </a:buClr>
              <a:buFont typeface="Wingdings" panose="05000000000000000000" pitchFamily="2" charset="2"/>
              <a:buChar char="l"/>
            </a:pPr>
            <a:r>
              <a:rPr lang="en-US" altLang="zh-CN" sz="4000" dirty="0"/>
              <a:t>much larger variance in </a:t>
            </a:r>
            <a:r>
              <a:rPr lang="en-US" altLang="zh-CN" sz="4000" dirty="0">
                <a:latin typeface="Gill Sans MT" panose="020B0502020104020203" pitchFamily="34" charset="0"/>
              </a:rPr>
              <a:t>different task</a:t>
            </a:r>
          </a:p>
          <a:p>
            <a:pPr marL="742950" indent="-742950">
              <a:lnSpc>
                <a:spcPct val="150000"/>
              </a:lnSpc>
              <a:buClr>
                <a:srgbClr val="0000FF"/>
              </a:buClr>
              <a:buFont typeface="Wingdings" panose="05000000000000000000" pitchFamily="2" charset="2"/>
              <a:buChar char="l"/>
            </a:pPr>
            <a:r>
              <a:rPr lang="en-US" altLang="zh-CN" sz="4000" dirty="0">
                <a:latin typeface="Gill Sans MT" panose="020B0502020104020203" pitchFamily="34" charset="0"/>
              </a:rPr>
              <a:t>fixed set of few shots</a:t>
            </a:r>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15</a:t>
            </a:fld>
            <a:endParaRPr sz="2300" dirty="0">
              <a:latin typeface="Gill Sans MT"/>
              <a:cs typeface="Gill Sans MT"/>
            </a:endParaRPr>
          </a:p>
        </p:txBody>
      </p:sp>
      <p:sp>
        <p:nvSpPr>
          <p:cNvPr id="7" name="文本框 6">
            <a:extLst>
              <a:ext uri="{FF2B5EF4-FFF2-40B4-BE49-F238E27FC236}">
                <a16:creationId xmlns:a16="http://schemas.microsoft.com/office/drawing/2014/main" id="{638F04EC-4C24-4175-8282-E6063BDEFF6F}"/>
              </a:ext>
            </a:extLst>
          </p:cNvPr>
          <p:cNvSpPr txBox="1"/>
          <p:nvPr/>
        </p:nvSpPr>
        <p:spPr>
          <a:xfrm>
            <a:off x="15131582" y="5201089"/>
            <a:ext cx="4063065" cy="907171"/>
          </a:xfrm>
          <a:prstGeom prst="rect">
            <a:avLst/>
          </a:prstGeom>
          <a:noFill/>
        </p:spPr>
        <p:txBody>
          <a:bodyPr wrap="square" rtlCol="0">
            <a:spAutoFit/>
          </a:bodyPr>
          <a:lstStyle/>
          <a:p>
            <a:pPr>
              <a:lnSpc>
                <a:spcPct val="150000"/>
              </a:lnSpc>
              <a:buClr>
                <a:srgbClr val="0000FF"/>
              </a:buClr>
            </a:pPr>
            <a:r>
              <a:rPr lang="en-US" altLang="zh-CN" sz="4000" dirty="0">
                <a:latin typeface="Gill Sans MT" panose="020B0502020104020203" pitchFamily="34" charset="0"/>
              </a:rPr>
              <a:t>Random seed</a:t>
            </a:r>
          </a:p>
        </p:txBody>
      </p:sp>
      <p:grpSp>
        <p:nvGrpSpPr>
          <p:cNvPr id="13" name="组合 12">
            <a:extLst>
              <a:ext uri="{FF2B5EF4-FFF2-40B4-BE49-F238E27FC236}">
                <a16:creationId xmlns:a16="http://schemas.microsoft.com/office/drawing/2014/main" id="{1F9553FE-7369-4ED5-BC74-411EF0D92716}"/>
              </a:ext>
            </a:extLst>
          </p:cNvPr>
          <p:cNvGrpSpPr/>
          <p:nvPr/>
        </p:nvGrpSpPr>
        <p:grpSpPr>
          <a:xfrm>
            <a:off x="909453" y="4612743"/>
            <a:ext cx="13950909" cy="6140263"/>
            <a:chOff x="888106" y="4306248"/>
            <a:chExt cx="13950909" cy="6140263"/>
          </a:xfrm>
        </p:grpSpPr>
        <p:grpSp>
          <p:nvGrpSpPr>
            <p:cNvPr id="8" name="组合 7">
              <a:extLst>
                <a:ext uri="{FF2B5EF4-FFF2-40B4-BE49-F238E27FC236}">
                  <a16:creationId xmlns:a16="http://schemas.microsoft.com/office/drawing/2014/main" id="{D21E3FAC-CB54-4F0C-A4C7-28AC7E5AADEF}"/>
                </a:ext>
              </a:extLst>
            </p:cNvPr>
            <p:cNvGrpSpPr/>
            <p:nvPr/>
          </p:nvGrpSpPr>
          <p:grpSpPr>
            <a:xfrm>
              <a:off x="908050" y="4306248"/>
              <a:ext cx="13930965" cy="6140263"/>
              <a:chOff x="3232150" y="4576802"/>
              <a:chExt cx="13930965" cy="6140263"/>
            </a:xfrm>
          </p:grpSpPr>
          <p:pic>
            <p:nvPicPr>
              <p:cNvPr id="3" name="图片 2">
                <a:extLst>
                  <a:ext uri="{FF2B5EF4-FFF2-40B4-BE49-F238E27FC236}">
                    <a16:creationId xmlns:a16="http://schemas.microsoft.com/office/drawing/2014/main" id="{8E04BDB4-A503-4255-BAF9-AB6549F8470D}"/>
                  </a:ext>
                </a:extLst>
              </p:cNvPr>
              <p:cNvPicPr>
                <a:picLocks noChangeAspect="1"/>
              </p:cNvPicPr>
              <p:nvPr/>
            </p:nvPicPr>
            <p:blipFill rotWithShape="1">
              <a:blip r:embed="rId3"/>
              <a:srcRect l="6850" t="-1081" r="4905" b="38380"/>
              <a:stretch/>
            </p:blipFill>
            <p:spPr>
              <a:xfrm>
                <a:off x="3232150" y="4576802"/>
                <a:ext cx="13639800" cy="6140263"/>
              </a:xfrm>
              <a:prstGeom prst="rect">
                <a:avLst/>
              </a:prstGeom>
            </p:spPr>
          </p:pic>
          <p:sp>
            <p:nvSpPr>
              <p:cNvPr id="5" name="矩形 4">
                <a:extLst>
                  <a:ext uri="{FF2B5EF4-FFF2-40B4-BE49-F238E27FC236}">
                    <a16:creationId xmlns:a16="http://schemas.microsoft.com/office/drawing/2014/main" id="{6417F80A-3D66-4CE7-BAEE-83EAD3CE165F}"/>
                  </a:ext>
                </a:extLst>
              </p:cNvPr>
              <p:cNvSpPr/>
              <p:nvPr/>
            </p:nvSpPr>
            <p:spPr>
              <a:xfrm>
                <a:off x="3232150" y="4740275"/>
                <a:ext cx="13930965" cy="2895600"/>
              </a:xfrm>
              <a:prstGeom prst="rect">
                <a:avLst/>
              </a:prstGeom>
              <a:noFill/>
              <a:ln w="38100">
                <a:solidFill>
                  <a:srgbClr val="FF99C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a:extLst>
                <a:ext uri="{FF2B5EF4-FFF2-40B4-BE49-F238E27FC236}">
                  <a16:creationId xmlns:a16="http://schemas.microsoft.com/office/drawing/2014/main" id="{9030E2B7-E42F-4296-9854-4B8BF0ADF49E}"/>
                </a:ext>
              </a:extLst>
            </p:cNvPr>
            <p:cNvSpPr/>
            <p:nvPr/>
          </p:nvSpPr>
          <p:spPr>
            <a:xfrm>
              <a:off x="888106" y="7528794"/>
              <a:ext cx="13930965" cy="2895600"/>
            </a:xfrm>
            <a:prstGeom prst="rect">
              <a:avLst/>
            </a:prstGeom>
            <a:noFill/>
            <a:ln w="38100">
              <a:solidFill>
                <a:srgbClr val="00FF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a:extLst>
              <a:ext uri="{FF2B5EF4-FFF2-40B4-BE49-F238E27FC236}">
                <a16:creationId xmlns:a16="http://schemas.microsoft.com/office/drawing/2014/main" id="{93F54D87-63E6-4FAD-810A-3316288E7B28}"/>
              </a:ext>
            </a:extLst>
          </p:cNvPr>
          <p:cNvSpPr txBox="1"/>
          <p:nvPr/>
        </p:nvSpPr>
        <p:spPr>
          <a:xfrm>
            <a:off x="15131581" y="8309968"/>
            <a:ext cx="4063065" cy="907171"/>
          </a:xfrm>
          <a:prstGeom prst="rect">
            <a:avLst/>
          </a:prstGeom>
          <a:noFill/>
        </p:spPr>
        <p:txBody>
          <a:bodyPr wrap="square" rtlCol="0">
            <a:spAutoFit/>
          </a:bodyPr>
          <a:lstStyle/>
          <a:p>
            <a:pPr>
              <a:lnSpc>
                <a:spcPct val="150000"/>
              </a:lnSpc>
              <a:buClr>
                <a:srgbClr val="0000FF"/>
              </a:buClr>
            </a:pPr>
            <a:r>
              <a:rPr lang="en-US" altLang="zh-CN" sz="4000" dirty="0">
                <a:latin typeface="Gill Sans MT" panose="020B0502020104020203" pitchFamily="34" charset="0"/>
              </a:rPr>
              <a:t>Different task*</a:t>
            </a:r>
          </a:p>
        </p:txBody>
      </p:sp>
    </p:spTree>
    <p:extLst>
      <p:ext uri="{BB962C8B-B14F-4D97-AF65-F5344CB8AC3E}">
        <p14:creationId xmlns:p14="http://schemas.microsoft.com/office/powerpoint/2010/main" val="1773948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3803443" y="168275"/>
            <a:ext cx="12802014" cy="1154162"/>
          </a:xfrm>
        </p:spPr>
        <p:txBody>
          <a:bodyPr/>
          <a:lstStyle/>
          <a:p>
            <a:pPr algn="ctr"/>
            <a:r>
              <a:rPr lang="en-US" altLang="zh-CN" dirty="0"/>
              <a:t>Different Numbers of Shots</a:t>
            </a:r>
            <a:endParaRPr lang="zh-CN" altLang="en-US" dirty="0"/>
          </a:p>
        </p:txBody>
      </p:sp>
      <p:sp>
        <p:nvSpPr>
          <p:cNvPr id="6" name="object 4">
            <a:extLst>
              <a:ext uri="{FF2B5EF4-FFF2-40B4-BE49-F238E27FC236}">
                <a16:creationId xmlns:a16="http://schemas.microsoft.com/office/drawing/2014/main" id="{914AEEB3-535E-4A37-A153-312B4E3D4303}"/>
              </a:ext>
            </a:extLst>
          </p:cNvPr>
          <p:cNvSpPr txBox="1"/>
          <p:nvPr/>
        </p:nvSpPr>
        <p:spPr>
          <a:xfrm>
            <a:off x="18815050" y="10963101"/>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16</a:t>
            </a:fld>
            <a:endParaRPr sz="2300" dirty="0">
              <a:latin typeface="Gill Sans MT"/>
              <a:cs typeface="Gill Sans MT"/>
            </a:endParaRPr>
          </a:p>
        </p:txBody>
      </p:sp>
      <p:pic>
        <p:nvPicPr>
          <p:cNvPr id="11" name="图片 10">
            <a:extLst>
              <a:ext uri="{FF2B5EF4-FFF2-40B4-BE49-F238E27FC236}">
                <a16:creationId xmlns:a16="http://schemas.microsoft.com/office/drawing/2014/main" id="{B1AD324E-1A7D-40B2-9451-BD5470A73FA5}"/>
              </a:ext>
            </a:extLst>
          </p:cNvPr>
          <p:cNvPicPr>
            <a:picLocks noChangeAspect="1"/>
          </p:cNvPicPr>
          <p:nvPr/>
        </p:nvPicPr>
        <p:blipFill rotWithShape="1">
          <a:blip r:embed="rId3"/>
          <a:srcRect l="3878" t="2552" r="5222" b="3356"/>
          <a:stretch/>
        </p:blipFill>
        <p:spPr>
          <a:xfrm>
            <a:off x="-24638" y="1322437"/>
            <a:ext cx="17772888" cy="9963391"/>
          </a:xfrm>
          <a:prstGeom prst="rect">
            <a:avLst/>
          </a:prstGeom>
        </p:spPr>
      </p:pic>
    </p:spTree>
    <p:extLst>
      <p:ext uri="{BB962C8B-B14F-4D97-AF65-F5344CB8AC3E}">
        <p14:creationId xmlns:p14="http://schemas.microsoft.com/office/powerpoint/2010/main" val="27721434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3803443" y="168275"/>
            <a:ext cx="12802014" cy="1154162"/>
          </a:xfrm>
        </p:spPr>
        <p:txBody>
          <a:bodyPr/>
          <a:lstStyle/>
          <a:p>
            <a:pPr algn="ctr"/>
            <a:r>
              <a:rPr lang="en-US" altLang="zh-CN" dirty="0"/>
              <a:t>Different Numbers of Shots</a:t>
            </a:r>
            <a:endParaRPr lang="zh-CN" altLang="en-US" dirty="0"/>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17</a:t>
            </a:fld>
            <a:endParaRPr sz="2300" dirty="0">
              <a:latin typeface="Gill Sans MT"/>
              <a:cs typeface="Gill Sans MT"/>
            </a:endParaRPr>
          </a:p>
        </p:txBody>
      </p:sp>
      <p:pic>
        <p:nvPicPr>
          <p:cNvPr id="9" name="图片 8">
            <a:extLst>
              <a:ext uri="{FF2B5EF4-FFF2-40B4-BE49-F238E27FC236}">
                <a16:creationId xmlns:a16="http://schemas.microsoft.com/office/drawing/2014/main" id="{26DB9462-B2B8-4066-BC79-01CA02BC37F7}"/>
              </a:ext>
            </a:extLst>
          </p:cNvPr>
          <p:cNvPicPr>
            <a:picLocks noChangeAspect="1"/>
          </p:cNvPicPr>
          <p:nvPr/>
        </p:nvPicPr>
        <p:blipFill rotWithShape="1">
          <a:blip r:embed="rId3"/>
          <a:srcRect l="50685" t="3800" r="2653" b="56868"/>
          <a:stretch/>
        </p:blipFill>
        <p:spPr>
          <a:xfrm>
            <a:off x="2165350" y="2606675"/>
            <a:ext cx="16078200" cy="7732234"/>
          </a:xfrm>
          <a:prstGeom prst="rect">
            <a:avLst/>
          </a:prstGeom>
        </p:spPr>
      </p:pic>
    </p:spTree>
    <p:extLst>
      <p:ext uri="{BB962C8B-B14F-4D97-AF65-F5344CB8AC3E}">
        <p14:creationId xmlns:p14="http://schemas.microsoft.com/office/powerpoint/2010/main" val="4219125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3803443" y="168275"/>
            <a:ext cx="12802014" cy="1154162"/>
          </a:xfrm>
        </p:spPr>
        <p:txBody>
          <a:bodyPr/>
          <a:lstStyle/>
          <a:p>
            <a:pPr algn="ctr"/>
            <a:r>
              <a:rPr lang="en-US" altLang="zh-CN" dirty="0"/>
              <a:t>Different Numbers of Shots</a:t>
            </a:r>
            <a:endParaRPr lang="zh-CN" altLang="en-US" dirty="0"/>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18</a:t>
            </a:fld>
            <a:endParaRPr sz="2300" dirty="0">
              <a:latin typeface="Gill Sans MT"/>
              <a:cs typeface="Gill Sans MT"/>
            </a:endParaRPr>
          </a:p>
        </p:txBody>
      </p:sp>
      <p:pic>
        <p:nvPicPr>
          <p:cNvPr id="3" name="图片 2">
            <a:extLst>
              <a:ext uri="{FF2B5EF4-FFF2-40B4-BE49-F238E27FC236}">
                <a16:creationId xmlns:a16="http://schemas.microsoft.com/office/drawing/2014/main" id="{F38F4EDF-1749-4AFA-95D8-355AA8E39468}"/>
              </a:ext>
            </a:extLst>
          </p:cNvPr>
          <p:cNvPicPr>
            <a:picLocks noChangeAspect="1"/>
          </p:cNvPicPr>
          <p:nvPr/>
        </p:nvPicPr>
        <p:blipFill>
          <a:blip r:embed="rId3"/>
          <a:stretch>
            <a:fillRect/>
          </a:stretch>
        </p:blipFill>
        <p:spPr>
          <a:xfrm>
            <a:off x="10167620" y="1539874"/>
            <a:ext cx="9561830" cy="12477403"/>
          </a:xfrm>
          <a:prstGeom prst="rect">
            <a:avLst/>
          </a:prstGeom>
        </p:spPr>
      </p:pic>
      <p:sp>
        <p:nvSpPr>
          <p:cNvPr id="7" name="文本框 6">
            <a:extLst>
              <a:ext uri="{FF2B5EF4-FFF2-40B4-BE49-F238E27FC236}">
                <a16:creationId xmlns:a16="http://schemas.microsoft.com/office/drawing/2014/main" id="{C3E53892-7BF5-42C2-B290-EC2BD279C1A7}"/>
              </a:ext>
            </a:extLst>
          </p:cNvPr>
          <p:cNvSpPr txBox="1"/>
          <p:nvPr/>
        </p:nvSpPr>
        <p:spPr>
          <a:xfrm>
            <a:off x="915243" y="2377750"/>
            <a:ext cx="9202085" cy="4980659"/>
          </a:xfrm>
          <a:prstGeom prst="rect">
            <a:avLst/>
          </a:prstGeom>
          <a:noFill/>
        </p:spPr>
        <p:txBody>
          <a:bodyPr wrap="square" rtlCol="0">
            <a:spAutoFit/>
          </a:bodyPr>
          <a:lstStyle/>
          <a:p>
            <a:pPr marL="571500" indent="-571500">
              <a:lnSpc>
                <a:spcPct val="150000"/>
              </a:lnSpc>
              <a:buClr>
                <a:srgbClr val="0000FF"/>
              </a:buClr>
              <a:buFont typeface="Wingdings" panose="05000000000000000000" pitchFamily="2" charset="2"/>
              <a:buChar char="l"/>
            </a:pPr>
            <a:r>
              <a:rPr lang="en-US" altLang="zh-CN" sz="3600" dirty="0">
                <a:solidFill>
                  <a:srgbClr val="0000FF"/>
                </a:solidFill>
                <a:latin typeface="Gill Sans MT" panose="020B0502020104020203" pitchFamily="34" charset="0"/>
              </a:rPr>
              <a:t>1-shot</a:t>
            </a:r>
            <a:r>
              <a:rPr lang="en-US" altLang="zh-CN" sz="3600" dirty="0">
                <a:latin typeface="Gill Sans MT" panose="020B0502020104020203" pitchFamily="34" charset="0"/>
              </a:rPr>
              <a:t> buckets bring the </a:t>
            </a:r>
            <a:r>
              <a:rPr lang="en-US" altLang="zh-CN" sz="3600" dirty="0">
                <a:solidFill>
                  <a:srgbClr val="0000FF"/>
                </a:solidFill>
                <a:latin typeface="Gill Sans MT" panose="020B0502020104020203" pitchFamily="34" charset="0"/>
              </a:rPr>
              <a:t>largest</a:t>
            </a:r>
            <a:r>
              <a:rPr lang="en-US" altLang="zh-CN" sz="3600" dirty="0">
                <a:latin typeface="Gill Sans MT" panose="020B0502020104020203" pitchFamily="34" charset="0"/>
              </a:rPr>
              <a:t> relative performance</a:t>
            </a:r>
          </a:p>
          <a:p>
            <a:pPr marL="571500" indent="-571500">
              <a:lnSpc>
                <a:spcPct val="150000"/>
              </a:lnSpc>
              <a:buClr>
                <a:srgbClr val="0000FF"/>
              </a:buClr>
              <a:buFont typeface="Wingdings" panose="05000000000000000000" pitchFamily="2" charset="2"/>
              <a:buChar char="l"/>
            </a:pPr>
            <a:r>
              <a:rPr lang="en-US" altLang="zh-CN" sz="3600" dirty="0">
                <a:latin typeface="Gill Sans MT" panose="020B0502020104020203" pitchFamily="34" charset="0"/>
              </a:rPr>
              <a:t>the </a:t>
            </a:r>
            <a:r>
              <a:rPr lang="en-US" altLang="zh-CN" sz="3600" dirty="0">
                <a:solidFill>
                  <a:srgbClr val="0000FF"/>
                </a:solidFill>
                <a:latin typeface="Gill Sans MT" panose="020B0502020104020203" pitchFamily="34" charset="0"/>
              </a:rPr>
              <a:t>gains</a:t>
            </a:r>
            <a:r>
              <a:rPr lang="en-US" altLang="zh-CN" sz="3600" dirty="0">
                <a:latin typeface="Gill Sans MT" panose="020B0502020104020203" pitchFamily="34" charset="0"/>
              </a:rPr>
              <a:t> follow the increase of K, but with diminishing returns</a:t>
            </a:r>
          </a:p>
          <a:p>
            <a:pPr marL="571500" indent="-571500">
              <a:lnSpc>
                <a:spcPct val="150000"/>
              </a:lnSpc>
              <a:buClr>
                <a:srgbClr val="0000FF"/>
              </a:buClr>
              <a:buFont typeface="Wingdings" panose="05000000000000000000" pitchFamily="2" charset="2"/>
              <a:buChar char="l"/>
            </a:pPr>
            <a:r>
              <a:rPr lang="en-US" altLang="zh-CN" sz="3600" dirty="0">
                <a:latin typeface="Gill Sans MT" panose="020B0502020104020203" pitchFamily="34" charset="0"/>
              </a:rPr>
              <a:t>the </a:t>
            </a:r>
            <a:r>
              <a:rPr lang="en-US" altLang="zh-CN" sz="3600" dirty="0">
                <a:solidFill>
                  <a:srgbClr val="0000FF"/>
                </a:solidFill>
                <a:latin typeface="Gill Sans MT" panose="020B0502020104020203" pitchFamily="34" charset="0"/>
              </a:rPr>
              <a:t>performance variance </a:t>
            </a:r>
            <a:r>
              <a:rPr lang="en-US" altLang="zh-CN" sz="3600" dirty="0">
                <a:latin typeface="Gill Sans MT" panose="020B0502020104020203" pitchFamily="34" charset="0"/>
              </a:rPr>
              <a:t>decreases as K increases.</a:t>
            </a:r>
          </a:p>
        </p:txBody>
      </p:sp>
      <p:pic>
        <p:nvPicPr>
          <p:cNvPr id="10" name="图片 9">
            <a:extLst>
              <a:ext uri="{FF2B5EF4-FFF2-40B4-BE49-F238E27FC236}">
                <a16:creationId xmlns:a16="http://schemas.microsoft.com/office/drawing/2014/main" id="{795EF058-3956-4544-BCD0-575C55D150BD}"/>
              </a:ext>
            </a:extLst>
          </p:cNvPr>
          <p:cNvPicPr>
            <a:picLocks noChangeAspect="1"/>
          </p:cNvPicPr>
          <p:nvPr/>
        </p:nvPicPr>
        <p:blipFill>
          <a:blip r:embed="rId4"/>
          <a:stretch>
            <a:fillRect/>
          </a:stretch>
        </p:blipFill>
        <p:spPr>
          <a:xfrm>
            <a:off x="1075436" y="8413722"/>
            <a:ext cx="8991600" cy="2484521"/>
          </a:xfrm>
          <a:prstGeom prst="rect">
            <a:avLst/>
          </a:prstGeom>
        </p:spPr>
      </p:pic>
    </p:spTree>
    <p:extLst>
      <p:ext uri="{BB962C8B-B14F-4D97-AF65-F5344CB8AC3E}">
        <p14:creationId xmlns:p14="http://schemas.microsoft.com/office/powerpoint/2010/main" val="410974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3803443" y="168275"/>
            <a:ext cx="12802014" cy="1154162"/>
          </a:xfrm>
        </p:spPr>
        <p:txBody>
          <a:bodyPr/>
          <a:lstStyle/>
          <a:p>
            <a:pPr algn="ctr"/>
            <a:r>
              <a:rPr lang="en-US" altLang="zh-CN" dirty="0"/>
              <a:t>Different Numbers of Shots</a:t>
            </a:r>
            <a:endParaRPr lang="zh-CN" altLang="en-US" dirty="0"/>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19</a:t>
            </a:fld>
            <a:endParaRPr sz="2300" dirty="0">
              <a:latin typeface="Gill Sans MT"/>
              <a:cs typeface="Gill Sans MT"/>
            </a:endParaRPr>
          </a:p>
        </p:txBody>
      </p:sp>
      <p:pic>
        <p:nvPicPr>
          <p:cNvPr id="3" name="图片 2">
            <a:extLst>
              <a:ext uri="{FF2B5EF4-FFF2-40B4-BE49-F238E27FC236}">
                <a16:creationId xmlns:a16="http://schemas.microsoft.com/office/drawing/2014/main" id="{8C4BBC8F-ECEE-4ED5-B910-79CBC9E3F60E}"/>
              </a:ext>
            </a:extLst>
          </p:cNvPr>
          <p:cNvPicPr>
            <a:picLocks noChangeAspect="1"/>
          </p:cNvPicPr>
          <p:nvPr/>
        </p:nvPicPr>
        <p:blipFill>
          <a:blip r:embed="rId3"/>
          <a:stretch>
            <a:fillRect/>
          </a:stretch>
        </p:blipFill>
        <p:spPr>
          <a:xfrm>
            <a:off x="7586004" y="2149475"/>
            <a:ext cx="9906000" cy="8427962"/>
          </a:xfrm>
          <a:prstGeom prst="rect">
            <a:avLst/>
          </a:prstGeom>
        </p:spPr>
      </p:pic>
      <p:sp>
        <p:nvSpPr>
          <p:cNvPr id="7" name="文本框 6">
            <a:extLst>
              <a:ext uri="{FF2B5EF4-FFF2-40B4-BE49-F238E27FC236}">
                <a16:creationId xmlns:a16="http://schemas.microsoft.com/office/drawing/2014/main" id="{C4CC4A15-EE41-44EA-AFB4-B12660337B52}"/>
              </a:ext>
            </a:extLst>
          </p:cNvPr>
          <p:cNvSpPr txBox="1"/>
          <p:nvPr/>
        </p:nvSpPr>
        <p:spPr>
          <a:xfrm>
            <a:off x="874475" y="3140075"/>
            <a:ext cx="6434375" cy="1840760"/>
          </a:xfrm>
          <a:prstGeom prst="rect">
            <a:avLst/>
          </a:prstGeom>
          <a:noFill/>
        </p:spPr>
        <p:txBody>
          <a:bodyPr wrap="square" rtlCol="0">
            <a:spAutoFit/>
          </a:bodyPr>
          <a:lstStyle/>
          <a:p>
            <a:pPr>
              <a:lnSpc>
                <a:spcPct val="150000"/>
              </a:lnSpc>
              <a:buClr>
                <a:srgbClr val="0000FF"/>
              </a:buClr>
            </a:pPr>
            <a:r>
              <a:rPr lang="en-US" altLang="zh-CN" sz="4000" dirty="0"/>
              <a:t>overfit the buckets quickly at small values K</a:t>
            </a:r>
            <a:endParaRPr lang="en-US" altLang="zh-CN" sz="4000" dirty="0">
              <a:latin typeface="Gill Sans MT" panose="020B0502020104020203" pitchFamily="34" charset="0"/>
            </a:endParaRPr>
          </a:p>
        </p:txBody>
      </p:sp>
    </p:spTree>
    <p:extLst>
      <p:ext uri="{BB962C8B-B14F-4D97-AF65-F5344CB8AC3E}">
        <p14:creationId xmlns:p14="http://schemas.microsoft.com/office/powerpoint/2010/main" val="1043679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6089236" y="72818"/>
            <a:ext cx="7938329" cy="1154162"/>
          </a:xfrm>
        </p:spPr>
        <p:txBody>
          <a:bodyPr/>
          <a:lstStyle/>
          <a:p>
            <a:r>
              <a:rPr lang="en-US" altLang="zh-CN" dirty="0"/>
              <a:t>Motivation  </a:t>
            </a:r>
            <a:endParaRPr lang="zh-CN" altLang="en-US" dirty="0"/>
          </a:p>
        </p:txBody>
      </p:sp>
      <p:sp>
        <p:nvSpPr>
          <p:cNvPr id="4" name="文本框 3">
            <a:extLst>
              <a:ext uri="{FF2B5EF4-FFF2-40B4-BE49-F238E27FC236}">
                <a16:creationId xmlns:a16="http://schemas.microsoft.com/office/drawing/2014/main" id="{65012A85-8BE9-4789-BC60-2FC47B517827}"/>
              </a:ext>
            </a:extLst>
          </p:cNvPr>
          <p:cNvSpPr txBox="1"/>
          <p:nvPr/>
        </p:nvSpPr>
        <p:spPr>
          <a:xfrm>
            <a:off x="2209800" y="3063875"/>
            <a:ext cx="15697200" cy="3769493"/>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Meta-learning currently relies on large labeled datasets</a:t>
            </a:r>
          </a:p>
          <a:p>
            <a:pPr marL="742950" indent="-742950">
              <a:lnSpc>
                <a:spcPct val="150000"/>
              </a:lnSpc>
              <a:buClr>
                <a:srgbClr val="0000FF"/>
              </a:buClr>
              <a:buFont typeface="Wingdings" panose="05000000000000000000" pitchFamily="2" charset="2"/>
              <a:buChar char="l"/>
            </a:pPr>
            <a:r>
              <a:rPr lang="en-US" altLang="zh-CN" sz="4000" dirty="0">
                <a:latin typeface="Gill Sans MT" panose="020B0502020104020203" pitchFamily="34" charset="0"/>
              </a:rPr>
              <a:t>State-of-the-art unsupervised learning methods often neglect downstream use-cases</a:t>
            </a:r>
          </a:p>
          <a:p>
            <a:pPr>
              <a:lnSpc>
                <a:spcPct val="150000"/>
              </a:lnSpc>
              <a:buClr>
                <a:srgbClr val="0000FF"/>
              </a:buClr>
            </a:pPr>
            <a:endParaRPr lang="en-US" altLang="zh-CN" sz="4000" dirty="0">
              <a:latin typeface="Gill Sans MT" panose="020B0502020104020203" pitchFamily="34" charset="0"/>
            </a:endParaRPr>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2</a:t>
            </a:fld>
            <a:endParaRPr sz="2300" dirty="0">
              <a:latin typeface="Gill Sans MT"/>
              <a:cs typeface="Gill Sans MT"/>
            </a:endParaRPr>
          </a:p>
        </p:txBody>
      </p:sp>
    </p:spTree>
    <p:extLst>
      <p:ext uri="{BB962C8B-B14F-4D97-AF65-F5344CB8AC3E}">
        <p14:creationId xmlns:p14="http://schemas.microsoft.com/office/powerpoint/2010/main" val="10863953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3803443" y="168275"/>
            <a:ext cx="12802014" cy="1154162"/>
          </a:xfrm>
        </p:spPr>
        <p:txBody>
          <a:bodyPr/>
          <a:lstStyle/>
          <a:p>
            <a:pPr algn="ctr"/>
            <a:r>
              <a:rPr lang="en-US" altLang="zh-CN" dirty="0"/>
              <a:t>Different Downstream Tasks</a:t>
            </a:r>
            <a:endParaRPr lang="zh-CN" altLang="en-US" dirty="0"/>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20</a:t>
            </a:fld>
            <a:endParaRPr sz="2300" dirty="0">
              <a:latin typeface="Gill Sans MT"/>
              <a:cs typeface="Gill Sans MT"/>
            </a:endParaRPr>
          </a:p>
        </p:txBody>
      </p:sp>
      <p:sp>
        <p:nvSpPr>
          <p:cNvPr id="7" name="文本框 6">
            <a:extLst>
              <a:ext uri="{FF2B5EF4-FFF2-40B4-BE49-F238E27FC236}">
                <a16:creationId xmlns:a16="http://schemas.microsoft.com/office/drawing/2014/main" id="{C3E53892-7BF5-42C2-B290-EC2BD279C1A7}"/>
              </a:ext>
            </a:extLst>
          </p:cNvPr>
          <p:cNvSpPr txBox="1"/>
          <p:nvPr/>
        </p:nvSpPr>
        <p:spPr>
          <a:xfrm>
            <a:off x="764707" y="2005408"/>
            <a:ext cx="9887885" cy="4149662"/>
          </a:xfrm>
          <a:prstGeom prst="rect">
            <a:avLst/>
          </a:prstGeom>
          <a:noFill/>
        </p:spPr>
        <p:txBody>
          <a:bodyPr wrap="square" rtlCol="0">
            <a:spAutoFit/>
          </a:bodyPr>
          <a:lstStyle/>
          <a:p>
            <a:pPr marL="571500" indent="-571500">
              <a:lnSpc>
                <a:spcPct val="150000"/>
              </a:lnSpc>
              <a:buClr>
                <a:srgbClr val="0000FF"/>
              </a:buClr>
              <a:buFont typeface="Wingdings" panose="05000000000000000000" pitchFamily="2" charset="2"/>
              <a:buChar char="l"/>
            </a:pPr>
            <a:r>
              <a:rPr lang="en-US" altLang="zh-CN" sz="3600" dirty="0">
                <a:latin typeface="Gill Sans MT" panose="020B0502020104020203" pitchFamily="34" charset="0"/>
              </a:rPr>
              <a:t>FS-XLT benefits </a:t>
            </a:r>
            <a:r>
              <a:rPr lang="en-US" altLang="zh-CN" sz="3600" dirty="0" err="1">
                <a:solidFill>
                  <a:srgbClr val="0000FF"/>
                </a:solidFill>
                <a:latin typeface="Gill Sans MT" panose="020B0502020104020203" pitchFamily="34" charset="0"/>
              </a:rPr>
              <a:t>MLDoc</a:t>
            </a:r>
            <a:r>
              <a:rPr lang="en-US" altLang="zh-CN" sz="3600" dirty="0">
                <a:latin typeface="Gill Sans MT" panose="020B0502020104020203" pitchFamily="34" charset="0"/>
              </a:rPr>
              <a:t> the most</a:t>
            </a:r>
          </a:p>
          <a:p>
            <a:pPr marL="571500" indent="-571500">
              <a:lnSpc>
                <a:spcPct val="150000"/>
              </a:lnSpc>
              <a:buClr>
                <a:srgbClr val="0000FF"/>
              </a:buClr>
              <a:buFont typeface="Wingdings" panose="05000000000000000000" pitchFamily="2" charset="2"/>
              <a:buChar char="l"/>
            </a:pPr>
            <a:r>
              <a:rPr lang="en-US" altLang="zh-CN" sz="3600" dirty="0">
                <a:latin typeface="Gill Sans MT" panose="020B0502020104020203" pitchFamily="34" charset="0"/>
              </a:rPr>
              <a:t>Improves </a:t>
            </a:r>
            <a:r>
              <a:rPr lang="en-US" altLang="zh-CN" sz="3600" dirty="0">
                <a:solidFill>
                  <a:srgbClr val="0000FF"/>
                </a:solidFill>
                <a:latin typeface="Gill Sans MT" panose="020B0502020104020203" pitchFamily="34" charset="0"/>
              </a:rPr>
              <a:t>modestly (XNLI) </a:t>
            </a:r>
            <a:r>
              <a:rPr lang="en-US" altLang="zh-CN" sz="3600" dirty="0">
                <a:latin typeface="Gill Sans MT" panose="020B0502020104020203" pitchFamily="34" charset="0"/>
              </a:rPr>
              <a:t>or even </a:t>
            </a:r>
            <a:r>
              <a:rPr lang="en-US" altLang="zh-CN" sz="3600" dirty="0">
                <a:solidFill>
                  <a:srgbClr val="0000FF"/>
                </a:solidFill>
                <a:latin typeface="Gill Sans MT" panose="020B0502020104020203" pitchFamily="34" charset="0"/>
              </a:rPr>
              <a:t>decreases (PAWSX-ES)</a:t>
            </a:r>
          </a:p>
          <a:p>
            <a:pPr marL="571500" indent="-571500">
              <a:lnSpc>
                <a:spcPct val="150000"/>
              </a:lnSpc>
              <a:buClr>
                <a:srgbClr val="0000FF"/>
              </a:buClr>
              <a:buFont typeface="Wingdings" panose="05000000000000000000" pitchFamily="2" charset="2"/>
              <a:buChar char="l"/>
            </a:pPr>
            <a:r>
              <a:rPr lang="en-US" altLang="zh-CN" sz="3600" dirty="0">
                <a:solidFill>
                  <a:srgbClr val="0000FF"/>
                </a:solidFill>
                <a:latin typeface="Gill Sans MT" panose="020B0502020104020203" pitchFamily="34" charset="0"/>
              </a:rPr>
              <a:t>POS</a:t>
            </a:r>
            <a:r>
              <a:rPr lang="en-US" altLang="zh-CN" sz="3600" dirty="0">
                <a:latin typeface="Gill Sans MT" panose="020B0502020104020203" pitchFamily="34" charset="0"/>
              </a:rPr>
              <a:t> and </a:t>
            </a:r>
            <a:r>
              <a:rPr lang="en-US" altLang="zh-CN" sz="3600" dirty="0">
                <a:solidFill>
                  <a:srgbClr val="0000FF"/>
                </a:solidFill>
                <a:latin typeface="Gill Sans MT" panose="020B0502020104020203" pitchFamily="34" charset="0"/>
              </a:rPr>
              <a:t>NER</a:t>
            </a:r>
            <a:r>
              <a:rPr lang="en-US" altLang="zh-CN" sz="3600" dirty="0">
                <a:latin typeface="Gill Sans MT" panose="020B0502020104020203" pitchFamily="34" charset="0"/>
              </a:rPr>
              <a:t> benefit from FS-XLT substantially</a:t>
            </a:r>
          </a:p>
          <a:p>
            <a:pPr marL="571500" indent="-571500">
              <a:lnSpc>
                <a:spcPct val="150000"/>
              </a:lnSpc>
              <a:buClr>
                <a:srgbClr val="0000FF"/>
              </a:buClr>
              <a:buFont typeface="Wingdings" panose="05000000000000000000" pitchFamily="2" charset="2"/>
              <a:buChar char="l"/>
            </a:pPr>
            <a:r>
              <a:rPr lang="en-US" altLang="zh-CN" sz="3600" dirty="0">
                <a:solidFill>
                  <a:srgbClr val="FF0000"/>
                </a:solidFill>
                <a:latin typeface="Gill Sans MT" panose="020B0502020104020203" pitchFamily="34" charset="0"/>
              </a:rPr>
              <a:t>Small shot + semantic tasks </a:t>
            </a:r>
            <a:r>
              <a:rPr lang="en-US" altLang="zh-CN" sz="3600" dirty="0">
                <a:solidFill>
                  <a:srgbClr val="0000FF"/>
                </a:solidFill>
                <a:latin typeface="Gill Sans MT" panose="020B0502020104020203" pitchFamily="34" charset="0"/>
              </a:rPr>
              <a:t>may not help</a:t>
            </a:r>
          </a:p>
        </p:txBody>
      </p:sp>
      <p:pic>
        <p:nvPicPr>
          <p:cNvPr id="4" name="图片 3">
            <a:extLst>
              <a:ext uri="{FF2B5EF4-FFF2-40B4-BE49-F238E27FC236}">
                <a16:creationId xmlns:a16="http://schemas.microsoft.com/office/drawing/2014/main" id="{D715FD7F-D2D6-42A6-A903-70E6EFA3ECD6}"/>
              </a:ext>
            </a:extLst>
          </p:cNvPr>
          <p:cNvPicPr>
            <a:picLocks noChangeAspect="1"/>
          </p:cNvPicPr>
          <p:nvPr/>
        </p:nvPicPr>
        <p:blipFill>
          <a:blip r:embed="rId3"/>
          <a:stretch>
            <a:fillRect/>
          </a:stretch>
        </p:blipFill>
        <p:spPr>
          <a:xfrm>
            <a:off x="10966450" y="1619577"/>
            <a:ext cx="8543012" cy="9306553"/>
          </a:xfrm>
          <a:prstGeom prst="rect">
            <a:avLst/>
          </a:prstGeom>
        </p:spPr>
      </p:pic>
      <p:pic>
        <p:nvPicPr>
          <p:cNvPr id="5" name="图片 4">
            <a:extLst>
              <a:ext uri="{FF2B5EF4-FFF2-40B4-BE49-F238E27FC236}">
                <a16:creationId xmlns:a16="http://schemas.microsoft.com/office/drawing/2014/main" id="{D1056D3F-20C9-4564-AB8D-6D138B5C21DE}"/>
              </a:ext>
            </a:extLst>
          </p:cNvPr>
          <p:cNvPicPr>
            <a:picLocks noChangeAspect="1"/>
          </p:cNvPicPr>
          <p:nvPr/>
        </p:nvPicPr>
        <p:blipFill>
          <a:blip r:embed="rId4"/>
          <a:stretch>
            <a:fillRect/>
          </a:stretch>
        </p:blipFill>
        <p:spPr>
          <a:xfrm>
            <a:off x="1212850" y="7864475"/>
            <a:ext cx="8991600" cy="2484521"/>
          </a:xfrm>
          <a:prstGeom prst="rect">
            <a:avLst/>
          </a:prstGeom>
        </p:spPr>
      </p:pic>
    </p:spTree>
    <p:extLst>
      <p:ext uri="{BB962C8B-B14F-4D97-AF65-F5344CB8AC3E}">
        <p14:creationId xmlns:p14="http://schemas.microsoft.com/office/powerpoint/2010/main" val="24973160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3803443" y="168275"/>
            <a:ext cx="12802014" cy="1154162"/>
          </a:xfrm>
        </p:spPr>
        <p:txBody>
          <a:bodyPr/>
          <a:lstStyle/>
          <a:p>
            <a:pPr algn="ctr"/>
            <a:r>
              <a:rPr lang="en-US" altLang="zh-CN" dirty="0"/>
              <a:t>Source-training</a:t>
            </a:r>
            <a:endParaRPr lang="zh-CN" altLang="en-US" dirty="0"/>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21</a:t>
            </a:fld>
            <a:endParaRPr sz="2300" dirty="0">
              <a:latin typeface="Gill Sans MT"/>
              <a:cs typeface="Gill Sans MT"/>
            </a:endParaRPr>
          </a:p>
        </p:txBody>
      </p:sp>
      <p:pic>
        <p:nvPicPr>
          <p:cNvPr id="3" name="图片 2">
            <a:extLst>
              <a:ext uri="{FF2B5EF4-FFF2-40B4-BE49-F238E27FC236}">
                <a16:creationId xmlns:a16="http://schemas.microsoft.com/office/drawing/2014/main" id="{155FB3BE-9623-4B04-84A6-211D688515BA}"/>
              </a:ext>
            </a:extLst>
          </p:cNvPr>
          <p:cNvPicPr>
            <a:picLocks noChangeAspect="1"/>
          </p:cNvPicPr>
          <p:nvPr/>
        </p:nvPicPr>
        <p:blipFill>
          <a:blip r:embed="rId3"/>
          <a:stretch>
            <a:fillRect/>
          </a:stretch>
        </p:blipFill>
        <p:spPr>
          <a:xfrm>
            <a:off x="2584450" y="2149475"/>
            <a:ext cx="13792200" cy="7995166"/>
          </a:xfrm>
          <a:prstGeom prst="rect">
            <a:avLst/>
          </a:prstGeom>
        </p:spPr>
      </p:pic>
    </p:spTree>
    <p:extLst>
      <p:ext uri="{BB962C8B-B14F-4D97-AF65-F5344CB8AC3E}">
        <p14:creationId xmlns:p14="http://schemas.microsoft.com/office/powerpoint/2010/main" val="3708068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3803443" y="168275"/>
            <a:ext cx="12802014" cy="1154162"/>
          </a:xfrm>
        </p:spPr>
        <p:txBody>
          <a:bodyPr/>
          <a:lstStyle/>
          <a:p>
            <a:pPr algn="ctr"/>
            <a:r>
              <a:rPr lang="en-US" altLang="zh-CN" dirty="0"/>
              <a:t>Target-Adapting Methods</a:t>
            </a:r>
            <a:endParaRPr lang="zh-CN" altLang="en-US" dirty="0"/>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22</a:t>
            </a:fld>
            <a:endParaRPr sz="2300" dirty="0">
              <a:latin typeface="Gill Sans MT"/>
              <a:cs typeface="Gill Sans MT"/>
            </a:endParaRPr>
          </a:p>
        </p:txBody>
      </p:sp>
      <p:pic>
        <p:nvPicPr>
          <p:cNvPr id="4" name="图片 3">
            <a:extLst>
              <a:ext uri="{FF2B5EF4-FFF2-40B4-BE49-F238E27FC236}">
                <a16:creationId xmlns:a16="http://schemas.microsoft.com/office/drawing/2014/main" id="{24556F69-FFE2-4AA2-B940-CAF0604E62D7}"/>
              </a:ext>
            </a:extLst>
          </p:cNvPr>
          <p:cNvPicPr>
            <a:picLocks noChangeAspect="1"/>
          </p:cNvPicPr>
          <p:nvPr/>
        </p:nvPicPr>
        <p:blipFill>
          <a:blip r:embed="rId3"/>
          <a:stretch>
            <a:fillRect/>
          </a:stretch>
        </p:blipFill>
        <p:spPr>
          <a:xfrm>
            <a:off x="262628" y="5045075"/>
            <a:ext cx="18619565" cy="4562221"/>
          </a:xfrm>
          <a:prstGeom prst="rect">
            <a:avLst/>
          </a:prstGeom>
        </p:spPr>
      </p:pic>
      <p:sp>
        <p:nvSpPr>
          <p:cNvPr id="7" name="文本框 6">
            <a:extLst>
              <a:ext uri="{FF2B5EF4-FFF2-40B4-BE49-F238E27FC236}">
                <a16:creationId xmlns:a16="http://schemas.microsoft.com/office/drawing/2014/main" id="{47934518-F5CB-4638-8B5C-48881A5AB511}"/>
              </a:ext>
            </a:extLst>
          </p:cNvPr>
          <p:cNvSpPr txBox="1"/>
          <p:nvPr/>
        </p:nvSpPr>
        <p:spPr>
          <a:xfrm>
            <a:off x="2127250" y="2665109"/>
            <a:ext cx="16754943" cy="1656672"/>
          </a:xfrm>
          <a:prstGeom prst="rect">
            <a:avLst/>
          </a:prstGeom>
          <a:noFill/>
        </p:spPr>
        <p:txBody>
          <a:bodyPr wrap="square" rtlCol="0">
            <a:spAutoFit/>
          </a:bodyPr>
          <a:lstStyle/>
          <a:p>
            <a:pPr marL="571500" indent="-571500">
              <a:lnSpc>
                <a:spcPct val="150000"/>
              </a:lnSpc>
              <a:buClr>
                <a:srgbClr val="0000FF"/>
              </a:buClr>
              <a:buFont typeface="Wingdings" panose="05000000000000000000" pitchFamily="2" charset="2"/>
              <a:buChar char="l"/>
            </a:pPr>
            <a:r>
              <a:rPr lang="en-US" altLang="zh-CN" sz="3600" dirty="0">
                <a:latin typeface="Gill Sans MT" panose="020B0502020104020203" pitchFamily="34" charset="0"/>
              </a:rPr>
              <a:t>Freeze the embedding and transformer layers of </a:t>
            </a:r>
            <a:r>
              <a:rPr lang="en-US" altLang="zh-CN" sz="3600" dirty="0" err="1">
                <a:latin typeface="Gill Sans MT" panose="020B0502020104020203" pitchFamily="34" charset="0"/>
              </a:rPr>
              <a:t>mBERT</a:t>
            </a:r>
            <a:endParaRPr lang="en-US" altLang="zh-CN" sz="3600" dirty="0">
              <a:latin typeface="Gill Sans MT" panose="020B0502020104020203" pitchFamily="34" charset="0"/>
            </a:endParaRPr>
          </a:p>
          <a:p>
            <a:pPr marL="571500" indent="-571500">
              <a:lnSpc>
                <a:spcPct val="150000"/>
              </a:lnSpc>
              <a:buClr>
                <a:srgbClr val="0000FF"/>
              </a:buClr>
              <a:buFont typeface="Wingdings" panose="05000000000000000000" pitchFamily="2" charset="2"/>
              <a:buChar char="l"/>
            </a:pPr>
            <a:r>
              <a:rPr lang="en-US" altLang="zh-CN" sz="3600" dirty="0">
                <a:latin typeface="Gill Sans MT" panose="020B0502020104020203" pitchFamily="34" charset="0"/>
              </a:rPr>
              <a:t>Full model finetuning (without freezing).</a:t>
            </a:r>
          </a:p>
        </p:txBody>
      </p:sp>
    </p:spTree>
    <p:extLst>
      <p:ext uri="{BB962C8B-B14F-4D97-AF65-F5344CB8AC3E}">
        <p14:creationId xmlns:p14="http://schemas.microsoft.com/office/powerpoint/2010/main" val="172590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3803443" y="168275"/>
            <a:ext cx="12802014" cy="1154162"/>
          </a:xfrm>
        </p:spPr>
        <p:txBody>
          <a:bodyPr/>
          <a:lstStyle/>
          <a:p>
            <a:pPr algn="ctr"/>
            <a:r>
              <a:rPr lang="en-US" altLang="zh-CN" dirty="0"/>
              <a:t>Conclusion </a:t>
            </a:r>
            <a:endParaRPr lang="zh-CN" altLang="en-US" dirty="0"/>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23</a:t>
            </a:fld>
            <a:endParaRPr sz="2300" dirty="0">
              <a:latin typeface="Gill Sans MT"/>
              <a:cs typeface="Gill Sans MT"/>
            </a:endParaRPr>
          </a:p>
        </p:txBody>
      </p:sp>
      <p:sp>
        <p:nvSpPr>
          <p:cNvPr id="7" name="文本框 6">
            <a:extLst>
              <a:ext uri="{FF2B5EF4-FFF2-40B4-BE49-F238E27FC236}">
                <a16:creationId xmlns:a16="http://schemas.microsoft.com/office/drawing/2014/main" id="{47934518-F5CB-4638-8B5C-48881A5AB511}"/>
              </a:ext>
            </a:extLst>
          </p:cNvPr>
          <p:cNvSpPr txBox="1"/>
          <p:nvPr/>
        </p:nvSpPr>
        <p:spPr>
          <a:xfrm>
            <a:off x="2127250" y="2665109"/>
            <a:ext cx="16754943" cy="5170774"/>
          </a:xfrm>
          <a:prstGeom prst="rect">
            <a:avLst/>
          </a:prstGeom>
          <a:noFill/>
        </p:spPr>
        <p:txBody>
          <a:bodyPr wrap="square" rtlCol="0">
            <a:spAutoFit/>
          </a:bodyPr>
          <a:lstStyle/>
          <a:p>
            <a:pPr marL="571500" indent="-571500">
              <a:lnSpc>
                <a:spcPct val="150000"/>
              </a:lnSpc>
              <a:buClr>
                <a:srgbClr val="0000FF"/>
              </a:buClr>
              <a:buFont typeface="Wingdings" panose="05000000000000000000" pitchFamily="2" charset="2"/>
              <a:buChar char="l"/>
            </a:pPr>
            <a:r>
              <a:rPr lang="zh-CN" altLang="en-US" sz="3200" dirty="0">
                <a:latin typeface="Gill Sans MT" panose="020B0502020104020203" pitchFamily="34" charset="0"/>
              </a:rPr>
              <a:t>不同的</a:t>
            </a:r>
            <a:r>
              <a:rPr lang="zh-CN" altLang="en-US" sz="3200" dirty="0">
                <a:solidFill>
                  <a:srgbClr val="0000FF"/>
                </a:solidFill>
                <a:latin typeface="Gill Sans MT" panose="020B0502020104020203" pitchFamily="34" charset="0"/>
              </a:rPr>
              <a:t>测试任务</a:t>
            </a:r>
            <a:r>
              <a:rPr lang="zh-CN" altLang="en-US" sz="3200" dirty="0">
                <a:latin typeface="Gill Sans MT" panose="020B0502020104020203" pitchFamily="34" charset="0"/>
              </a:rPr>
              <a:t>间差异很大，随着</a:t>
            </a:r>
            <a:r>
              <a:rPr lang="en-US" altLang="zh-CN" sz="3200" dirty="0">
                <a:latin typeface="Gill Sans MT" panose="020B0502020104020203" pitchFamily="34" charset="0"/>
              </a:rPr>
              <a:t>K</a:t>
            </a:r>
            <a:r>
              <a:rPr lang="zh-CN" altLang="en-US" sz="3200" dirty="0">
                <a:latin typeface="Gill Sans MT" panose="020B0502020104020203" pitchFamily="34" charset="0"/>
              </a:rPr>
              <a:t>增大，差异减小</a:t>
            </a:r>
          </a:p>
          <a:p>
            <a:pPr marL="571500" indent="-571500">
              <a:lnSpc>
                <a:spcPct val="150000"/>
              </a:lnSpc>
              <a:buClr>
                <a:srgbClr val="0000FF"/>
              </a:buClr>
              <a:buFont typeface="Wingdings" panose="05000000000000000000" pitchFamily="2" charset="2"/>
              <a:buChar char="l"/>
            </a:pPr>
            <a:r>
              <a:rPr lang="zh-CN" altLang="en-US" sz="3200" dirty="0">
                <a:latin typeface="Gill Sans MT" panose="020B0502020104020203" pitchFamily="34" charset="0"/>
              </a:rPr>
              <a:t>不同的</a:t>
            </a:r>
            <a:r>
              <a:rPr lang="zh-CN" altLang="en-US" sz="3200" dirty="0">
                <a:solidFill>
                  <a:srgbClr val="0000FF"/>
                </a:solidFill>
                <a:latin typeface="Gill Sans MT" panose="020B0502020104020203" pitchFamily="34" charset="0"/>
              </a:rPr>
              <a:t>随机种子</a:t>
            </a:r>
            <a:r>
              <a:rPr lang="zh-CN" altLang="en-US" sz="3200" dirty="0">
                <a:latin typeface="Gill Sans MT" panose="020B0502020104020203" pitchFamily="34" charset="0"/>
              </a:rPr>
              <a:t>也会有影响（但是差异相对没有那么明显</a:t>
            </a:r>
            <a:r>
              <a:rPr lang="en-US" altLang="zh-CN" sz="3200" dirty="0">
                <a:latin typeface="Gill Sans MT" panose="020B0502020104020203" pitchFamily="34" charset="0"/>
              </a:rPr>
              <a:t>1-2%</a:t>
            </a:r>
            <a:r>
              <a:rPr lang="zh-CN" altLang="en-US" sz="3200" dirty="0">
                <a:latin typeface="Gill Sans MT" panose="020B0502020104020203" pitchFamily="34" charset="0"/>
              </a:rPr>
              <a:t>的差距）</a:t>
            </a:r>
          </a:p>
          <a:p>
            <a:pPr marL="571500" indent="-571500">
              <a:lnSpc>
                <a:spcPct val="150000"/>
              </a:lnSpc>
              <a:buClr>
                <a:srgbClr val="0000FF"/>
              </a:buClr>
              <a:buFont typeface="Wingdings" panose="05000000000000000000" pitchFamily="2" charset="2"/>
              <a:buChar char="l"/>
            </a:pPr>
            <a:r>
              <a:rPr lang="zh-CN" altLang="en-US" sz="3200" dirty="0">
                <a:latin typeface="Gill Sans MT" panose="020B0502020104020203" pitchFamily="34" charset="0"/>
              </a:rPr>
              <a:t>不同的</a:t>
            </a:r>
            <a:r>
              <a:rPr lang="zh-CN" altLang="en-US" sz="3200" dirty="0">
                <a:solidFill>
                  <a:srgbClr val="0000FF"/>
                </a:solidFill>
                <a:latin typeface="Gill Sans MT" panose="020B0502020104020203" pitchFamily="34" charset="0"/>
              </a:rPr>
              <a:t>目标语言</a:t>
            </a:r>
            <a:r>
              <a:rPr lang="zh-CN" altLang="en-US" sz="3200" dirty="0">
                <a:latin typeface="Gill Sans MT" panose="020B0502020104020203" pitchFamily="34" charset="0"/>
              </a:rPr>
              <a:t>差异也比较明显</a:t>
            </a:r>
          </a:p>
          <a:p>
            <a:pPr marL="571500" indent="-571500">
              <a:lnSpc>
                <a:spcPct val="150000"/>
              </a:lnSpc>
              <a:buClr>
                <a:srgbClr val="0000FF"/>
              </a:buClr>
              <a:buFont typeface="Wingdings" panose="05000000000000000000" pitchFamily="2" charset="2"/>
              <a:buChar char="l"/>
            </a:pPr>
            <a:r>
              <a:rPr lang="zh-CN" altLang="en-US" sz="3200" dirty="0">
                <a:latin typeface="Gill Sans MT" panose="020B0502020104020203" pitchFamily="34" charset="0"/>
              </a:rPr>
              <a:t>不同的</a:t>
            </a:r>
            <a:r>
              <a:rPr lang="zh-CN" altLang="en-US" sz="3200" dirty="0">
                <a:solidFill>
                  <a:srgbClr val="0000FF"/>
                </a:solidFill>
                <a:latin typeface="Gill Sans MT" panose="020B0502020104020203" pitchFamily="34" charset="0"/>
              </a:rPr>
              <a:t>下游任务</a:t>
            </a:r>
            <a:r>
              <a:rPr lang="zh-CN" altLang="en-US" sz="3200" dirty="0">
                <a:latin typeface="Gill Sans MT" panose="020B0502020104020203" pitchFamily="34" charset="0"/>
              </a:rPr>
              <a:t>的跨语言迁移影响也不同（</a:t>
            </a:r>
            <a:r>
              <a:rPr lang="en-US" altLang="zh-CN" sz="3200" dirty="0">
                <a:latin typeface="Gill Sans MT" panose="020B0502020104020203" pitchFamily="34" charset="0"/>
              </a:rPr>
              <a:t>CLS</a:t>
            </a:r>
            <a:r>
              <a:rPr lang="zh-CN" altLang="en-US" sz="3200" dirty="0">
                <a:latin typeface="Gill Sans MT" panose="020B0502020104020203" pitchFamily="34" charset="0"/>
              </a:rPr>
              <a:t>类任务表现不好</a:t>
            </a:r>
            <a:r>
              <a:rPr lang="en-US" altLang="zh-CN" sz="3200" dirty="0">
                <a:latin typeface="Gill Sans MT" panose="020B0502020104020203" pitchFamily="34" charset="0"/>
              </a:rPr>
              <a:t>NER</a:t>
            </a:r>
            <a:r>
              <a:rPr lang="zh-CN" altLang="en-US" sz="3200" dirty="0">
                <a:latin typeface="Gill Sans MT" panose="020B0502020104020203" pitchFamily="34" charset="0"/>
              </a:rPr>
              <a:t>等任务表现还不错，因为后者只需要浅层的语法知识）</a:t>
            </a:r>
          </a:p>
          <a:p>
            <a:pPr marL="571500" indent="-571500">
              <a:lnSpc>
                <a:spcPct val="150000"/>
              </a:lnSpc>
              <a:buClr>
                <a:srgbClr val="0000FF"/>
              </a:buClr>
              <a:buFont typeface="Wingdings" panose="05000000000000000000" pitchFamily="2" charset="2"/>
              <a:buChar char="l"/>
            </a:pPr>
            <a:r>
              <a:rPr lang="zh-CN" altLang="en-US" sz="3200" dirty="0">
                <a:latin typeface="Gill Sans MT" panose="020B0502020104020203" pitchFamily="34" charset="0"/>
              </a:rPr>
              <a:t>还研究了</a:t>
            </a:r>
            <a:r>
              <a:rPr lang="en-US" altLang="zh-CN" sz="3200" dirty="0">
                <a:solidFill>
                  <a:srgbClr val="0000FF"/>
                </a:solidFill>
                <a:latin typeface="Gill Sans MT" panose="020B0502020104020203" pitchFamily="34" charset="0"/>
              </a:rPr>
              <a:t>K</a:t>
            </a:r>
            <a:r>
              <a:rPr lang="zh-CN" altLang="en-US" sz="3200" dirty="0">
                <a:latin typeface="Gill Sans MT" panose="020B0502020104020203" pitchFamily="34" charset="0"/>
              </a:rPr>
              <a:t>的影响，相比于零样本少样本增益很大，但是随着</a:t>
            </a:r>
            <a:r>
              <a:rPr lang="en-US" altLang="zh-CN" sz="3200" dirty="0">
                <a:latin typeface="Gill Sans MT" panose="020B0502020104020203" pitchFamily="34" charset="0"/>
              </a:rPr>
              <a:t>K</a:t>
            </a:r>
            <a:r>
              <a:rPr lang="zh-CN" altLang="en-US" sz="3200" dirty="0">
                <a:latin typeface="Gill Sans MT" panose="020B0502020104020203" pitchFamily="34" charset="0"/>
              </a:rPr>
              <a:t>的增大增益变得不再明显</a:t>
            </a:r>
            <a:endParaRPr lang="en-US" altLang="zh-CN" sz="3200" dirty="0">
              <a:latin typeface="Gill Sans MT" panose="020B0502020104020203" pitchFamily="34" charset="0"/>
            </a:endParaRPr>
          </a:p>
          <a:p>
            <a:pPr marL="571500" indent="-571500">
              <a:lnSpc>
                <a:spcPct val="150000"/>
              </a:lnSpc>
              <a:buClr>
                <a:srgbClr val="0000FF"/>
              </a:buClr>
              <a:buFont typeface="Wingdings" panose="05000000000000000000" pitchFamily="2" charset="2"/>
              <a:buChar char="l"/>
            </a:pPr>
            <a:r>
              <a:rPr lang="zh-CN" altLang="en-US" sz="3200" dirty="0">
                <a:latin typeface="Gill Sans MT" panose="020B0502020104020203" pitchFamily="34" charset="0"/>
              </a:rPr>
              <a:t>用简单的模型</a:t>
            </a:r>
            <a:r>
              <a:rPr lang="zh-CN" altLang="en-US" sz="3200" dirty="0">
                <a:solidFill>
                  <a:srgbClr val="0000FF"/>
                </a:solidFill>
                <a:latin typeface="Gill Sans MT" panose="020B0502020104020203" pitchFamily="34" charset="0"/>
              </a:rPr>
              <a:t>直接</a:t>
            </a:r>
            <a:r>
              <a:rPr lang="en-US" altLang="zh-CN" sz="3200" dirty="0">
                <a:solidFill>
                  <a:srgbClr val="0000FF"/>
                </a:solidFill>
                <a:latin typeface="Gill Sans MT" panose="020B0502020104020203" pitchFamily="34" charset="0"/>
              </a:rPr>
              <a:t>fine-tune</a:t>
            </a:r>
            <a:r>
              <a:rPr lang="zh-CN" altLang="en-US" sz="3200" dirty="0">
                <a:latin typeface="Gill Sans MT" panose="020B0502020104020203" pitchFamily="34" charset="0"/>
              </a:rPr>
              <a:t>比</a:t>
            </a:r>
            <a:r>
              <a:rPr lang="en-US" altLang="zh-CN" sz="3200" dirty="0" err="1">
                <a:latin typeface="Gill Sans MT" panose="020B0502020104020203" pitchFamily="34" charset="0"/>
              </a:rPr>
              <a:t>sota</a:t>
            </a:r>
            <a:r>
              <a:rPr lang="zh-CN" altLang="en-US" sz="3200" dirty="0">
                <a:latin typeface="Gill Sans MT" panose="020B0502020104020203" pitchFamily="34" charset="0"/>
              </a:rPr>
              <a:t>的少样本学习</a:t>
            </a:r>
            <a:r>
              <a:rPr lang="en-US" altLang="zh-CN" sz="3200" dirty="0">
                <a:latin typeface="Gill Sans MT" panose="020B0502020104020203" pitchFamily="34" charset="0"/>
              </a:rPr>
              <a:t>fine-tune</a:t>
            </a:r>
            <a:r>
              <a:rPr lang="zh-CN" altLang="en-US" sz="3200" dirty="0">
                <a:latin typeface="Gill Sans MT" panose="020B0502020104020203" pitchFamily="34" charset="0"/>
              </a:rPr>
              <a:t>表现要好</a:t>
            </a:r>
            <a:endParaRPr lang="en-US" altLang="zh-CN" sz="3200" dirty="0">
              <a:latin typeface="Gill Sans MT" panose="020B0502020104020203" pitchFamily="34" charset="0"/>
            </a:endParaRPr>
          </a:p>
        </p:txBody>
      </p:sp>
    </p:spTree>
    <p:extLst>
      <p:ext uri="{BB962C8B-B14F-4D97-AF65-F5344CB8AC3E}">
        <p14:creationId xmlns:p14="http://schemas.microsoft.com/office/powerpoint/2010/main" val="19762455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27E488B-5E21-45E3-9B30-CEDE868835A2}"/>
              </a:ext>
            </a:extLst>
          </p:cNvPr>
          <p:cNvSpPr/>
          <p:nvPr/>
        </p:nvSpPr>
        <p:spPr>
          <a:xfrm>
            <a:off x="2355850" y="2987675"/>
            <a:ext cx="15392400" cy="3429000"/>
          </a:xfrm>
          <a:prstGeom prst="rect">
            <a:avLst/>
          </a:prstGeom>
          <a:solidFill>
            <a:srgbClr val="D4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solidFill>
                  <a:schemeClr val="tx1"/>
                </a:solidFill>
                <a:latin typeface="Gill Sans MT" panose="020B0502020104020203" pitchFamily="34" charset="0"/>
              </a:rPr>
              <a:t>An Empirical Comparison of Instance Attribution Methods for NLP</a:t>
            </a:r>
          </a:p>
        </p:txBody>
      </p:sp>
      <p:sp>
        <p:nvSpPr>
          <p:cNvPr id="4" name="object 4">
            <a:extLst>
              <a:ext uri="{FF2B5EF4-FFF2-40B4-BE49-F238E27FC236}">
                <a16:creationId xmlns:a16="http://schemas.microsoft.com/office/drawing/2014/main" id="{89A68B52-230B-4291-8D4D-0C3DB26E7E44}"/>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24</a:t>
            </a:fld>
            <a:endParaRPr sz="2300" dirty="0">
              <a:latin typeface="Gill Sans MT"/>
              <a:cs typeface="Gill Sans MT"/>
            </a:endParaRPr>
          </a:p>
        </p:txBody>
      </p:sp>
      <p:sp>
        <p:nvSpPr>
          <p:cNvPr id="2" name="矩形 1">
            <a:extLst>
              <a:ext uri="{FF2B5EF4-FFF2-40B4-BE49-F238E27FC236}">
                <a16:creationId xmlns:a16="http://schemas.microsoft.com/office/drawing/2014/main" id="{CB766B1D-46F8-445A-B0BE-F3CE30CF92BB}"/>
              </a:ext>
            </a:extLst>
          </p:cNvPr>
          <p:cNvSpPr/>
          <p:nvPr/>
        </p:nvSpPr>
        <p:spPr>
          <a:xfrm>
            <a:off x="0" y="0"/>
            <a:ext cx="20104100" cy="1506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9B472144-38BA-4672-9267-8BEA6DB17F1C}"/>
              </a:ext>
            </a:extLst>
          </p:cNvPr>
          <p:cNvPicPr>
            <a:picLocks noChangeAspect="1"/>
          </p:cNvPicPr>
          <p:nvPr/>
        </p:nvPicPr>
        <p:blipFill>
          <a:blip r:embed="rId3"/>
          <a:stretch>
            <a:fillRect/>
          </a:stretch>
        </p:blipFill>
        <p:spPr>
          <a:xfrm>
            <a:off x="4489450" y="6569747"/>
            <a:ext cx="10552381" cy="2657143"/>
          </a:xfrm>
          <a:prstGeom prst="rect">
            <a:avLst/>
          </a:prstGeom>
        </p:spPr>
      </p:pic>
    </p:spTree>
    <p:extLst>
      <p:ext uri="{BB962C8B-B14F-4D97-AF65-F5344CB8AC3E}">
        <p14:creationId xmlns:p14="http://schemas.microsoft.com/office/powerpoint/2010/main" val="11873106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3469860" y="168275"/>
            <a:ext cx="12935780" cy="1231106"/>
          </a:xfrm>
        </p:spPr>
        <p:txBody>
          <a:bodyPr/>
          <a:lstStyle/>
          <a:p>
            <a:pPr algn="ctr"/>
            <a:r>
              <a:rPr lang="en-US" altLang="zh-CN" sz="8000" dirty="0">
                <a:solidFill>
                  <a:schemeClr val="tx1"/>
                </a:solidFill>
                <a:latin typeface="Gill Sans MT" panose="020B0502020104020203" pitchFamily="34" charset="0"/>
              </a:rPr>
              <a:t>Instance Attribution Methods</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25</a:t>
            </a:fld>
            <a:endParaRPr sz="2300" dirty="0">
              <a:latin typeface="Gill Sans MT"/>
              <a:cs typeface="Gill Sans MT"/>
            </a:endParaRPr>
          </a:p>
        </p:txBody>
      </p:sp>
      <p:sp>
        <p:nvSpPr>
          <p:cNvPr id="6" name="文本框 5">
            <a:extLst>
              <a:ext uri="{FF2B5EF4-FFF2-40B4-BE49-F238E27FC236}">
                <a16:creationId xmlns:a16="http://schemas.microsoft.com/office/drawing/2014/main" id="{554DBD00-4672-4738-A3D7-CDE337B9BDE7}"/>
              </a:ext>
            </a:extLst>
          </p:cNvPr>
          <p:cNvSpPr txBox="1"/>
          <p:nvPr/>
        </p:nvSpPr>
        <p:spPr>
          <a:xfrm>
            <a:off x="908050" y="1844675"/>
            <a:ext cx="17145000" cy="907171"/>
          </a:xfrm>
          <a:prstGeom prst="rect">
            <a:avLst/>
          </a:prstGeom>
          <a:noFill/>
        </p:spPr>
        <p:txBody>
          <a:bodyPr wrap="square" rtlCol="0">
            <a:spAutoFit/>
          </a:bodyPr>
          <a:lstStyle/>
          <a:p>
            <a:pPr marL="571500" indent="-571500">
              <a:lnSpc>
                <a:spcPct val="150000"/>
              </a:lnSpc>
              <a:buClr>
                <a:srgbClr val="0000FF"/>
              </a:buClr>
              <a:buFont typeface="Wingdings" panose="05000000000000000000" pitchFamily="2" charset="2"/>
              <a:buChar char="l"/>
            </a:pPr>
            <a:r>
              <a:rPr lang="en-US" altLang="zh-CN" sz="4000" dirty="0">
                <a:latin typeface="Gill Sans MT" panose="020B0502020104020203" pitchFamily="34" charset="0"/>
              </a:rPr>
              <a:t>Retrieve training instances that (may have) led to a particular prediction</a:t>
            </a:r>
          </a:p>
        </p:txBody>
      </p:sp>
      <p:pic>
        <p:nvPicPr>
          <p:cNvPr id="5" name="图片 4">
            <a:extLst>
              <a:ext uri="{FF2B5EF4-FFF2-40B4-BE49-F238E27FC236}">
                <a16:creationId xmlns:a16="http://schemas.microsoft.com/office/drawing/2014/main" id="{4A19CBAE-999B-48BE-85F2-1ECA4ADADC25}"/>
              </a:ext>
            </a:extLst>
          </p:cNvPr>
          <p:cNvPicPr>
            <a:picLocks noChangeAspect="1"/>
          </p:cNvPicPr>
          <p:nvPr/>
        </p:nvPicPr>
        <p:blipFill>
          <a:blip r:embed="rId3"/>
          <a:stretch>
            <a:fillRect/>
          </a:stretch>
        </p:blipFill>
        <p:spPr>
          <a:xfrm>
            <a:off x="3433030" y="2895429"/>
            <a:ext cx="12039600" cy="7713994"/>
          </a:xfrm>
          <a:prstGeom prst="rect">
            <a:avLst/>
          </a:prstGeom>
        </p:spPr>
      </p:pic>
    </p:spTree>
    <p:extLst>
      <p:ext uri="{BB962C8B-B14F-4D97-AF65-F5344CB8AC3E}">
        <p14:creationId xmlns:p14="http://schemas.microsoft.com/office/powerpoint/2010/main" val="833111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3469860" y="168275"/>
            <a:ext cx="12935780" cy="1231106"/>
          </a:xfrm>
        </p:spPr>
        <p:txBody>
          <a:bodyPr/>
          <a:lstStyle/>
          <a:p>
            <a:pPr algn="ctr"/>
            <a:r>
              <a:rPr lang="en-US" altLang="zh-CN" sz="8000" dirty="0">
                <a:solidFill>
                  <a:schemeClr val="tx1"/>
                </a:solidFill>
                <a:latin typeface="Gill Sans MT" panose="020B0502020104020203" pitchFamily="34" charset="0"/>
              </a:rPr>
              <a:t>Instance Attribution Methods</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26</a:t>
            </a:fld>
            <a:endParaRPr sz="2300" dirty="0">
              <a:latin typeface="Gill Sans MT"/>
              <a:cs typeface="Gill Sans MT"/>
            </a:endParaRPr>
          </a:p>
        </p:txBody>
      </p:sp>
      <p:pic>
        <p:nvPicPr>
          <p:cNvPr id="7" name="图片 6">
            <a:extLst>
              <a:ext uri="{FF2B5EF4-FFF2-40B4-BE49-F238E27FC236}">
                <a16:creationId xmlns:a16="http://schemas.microsoft.com/office/drawing/2014/main" id="{DCD8C2BE-A533-486D-972D-93D2CE24AA71}"/>
              </a:ext>
            </a:extLst>
          </p:cNvPr>
          <p:cNvPicPr>
            <a:picLocks noChangeAspect="1"/>
          </p:cNvPicPr>
          <p:nvPr/>
        </p:nvPicPr>
        <p:blipFill>
          <a:blip r:embed="rId3"/>
          <a:stretch>
            <a:fillRect/>
          </a:stretch>
        </p:blipFill>
        <p:spPr>
          <a:xfrm>
            <a:off x="1212850" y="1633965"/>
            <a:ext cx="15735588" cy="9119041"/>
          </a:xfrm>
          <a:prstGeom prst="rect">
            <a:avLst/>
          </a:prstGeom>
        </p:spPr>
      </p:pic>
    </p:spTree>
    <p:extLst>
      <p:ext uri="{BB962C8B-B14F-4D97-AF65-F5344CB8AC3E}">
        <p14:creationId xmlns:p14="http://schemas.microsoft.com/office/powerpoint/2010/main" val="7305295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3469860" y="168275"/>
            <a:ext cx="12935780" cy="1231106"/>
          </a:xfrm>
        </p:spPr>
        <p:txBody>
          <a:bodyPr/>
          <a:lstStyle/>
          <a:p>
            <a:pPr algn="ctr"/>
            <a:r>
              <a:rPr lang="en-US" altLang="zh-CN" sz="8000" dirty="0">
                <a:solidFill>
                  <a:schemeClr val="tx1"/>
                </a:solidFill>
                <a:latin typeface="Gill Sans MT" panose="020B0502020104020203" pitchFamily="34" charset="0"/>
              </a:rPr>
              <a:t>Instance Attribution Methods</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27</a:t>
            </a:fld>
            <a:endParaRPr sz="2300" dirty="0">
              <a:latin typeface="Gill Sans MT"/>
              <a:cs typeface="Gill Sans MT"/>
            </a:endParaRPr>
          </a:p>
        </p:txBody>
      </p:sp>
      <p:sp>
        <p:nvSpPr>
          <p:cNvPr id="6" name="文本框 5">
            <a:extLst>
              <a:ext uri="{FF2B5EF4-FFF2-40B4-BE49-F238E27FC236}">
                <a16:creationId xmlns:a16="http://schemas.microsoft.com/office/drawing/2014/main" id="{554DBD00-4672-4738-A3D7-CDE337B9BDE7}"/>
              </a:ext>
            </a:extLst>
          </p:cNvPr>
          <p:cNvSpPr txBox="1"/>
          <p:nvPr/>
        </p:nvSpPr>
        <p:spPr>
          <a:xfrm>
            <a:off x="1746250" y="2911475"/>
            <a:ext cx="17145000" cy="4600490"/>
          </a:xfrm>
          <a:prstGeom prst="rect">
            <a:avLst/>
          </a:prstGeom>
          <a:noFill/>
        </p:spPr>
        <p:txBody>
          <a:bodyPr wrap="square" rtlCol="0">
            <a:spAutoFit/>
          </a:bodyPr>
          <a:lstStyle/>
          <a:p>
            <a:pPr marL="571500" indent="-571500">
              <a:lnSpc>
                <a:spcPct val="150000"/>
              </a:lnSpc>
              <a:buClr>
                <a:srgbClr val="0000FF"/>
              </a:buClr>
              <a:buFont typeface="Wingdings" panose="05000000000000000000" pitchFamily="2" charset="2"/>
              <a:buChar char="l"/>
            </a:pPr>
            <a:r>
              <a:rPr lang="en-US" altLang="zh-CN" sz="4000" dirty="0">
                <a:latin typeface="Gill Sans MT" panose="020B0502020104020203" pitchFamily="34" charset="0"/>
              </a:rPr>
              <a:t>Retrieve training instances that (may have) led to a particular prediction</a:t>
            </a:r>
          </a:p>
          <a:p>
            <a:pPr marL="1028700" lvl="1" indent="-571500">
              <a:lnSpc>
                <a:spcPct val="150000"/>
              </a:lnSpc>
              <a:buClr>
                <a:srgbClr val="0000FF"/>
              </a:buClr>
              <a:buSzPct val="80000"/>
              <a:buFont typeface="Wingdings" panose="05000000000000000000" pitchFamily="2" charset="2"/>
              <a:buChar char="p"/>
            </a:pPr>
            <a:r>
              <a:rPr lang="en-US" altLang="zh-CN" sz="4000" dirty="0">
                <a:latin typeface="Gill Sans MT" panose="020B0502020104020203" pitchFamily="34" charset="0"/>
              </a:rPr>
              <a:t>Similarity Based Attribution</a:t>
            </a:r>
          </a:p>
          <a:p>
            <a:pPr marL="1028700" lvl="1" indent="-571500">
              <a:lnSpc>
                <a:spcPct val="150000"/>
              </a:lnSpc>
              <a:buClr>
                <a:srgbClr val="0000FF"/>
              </a:buClr>
              <a:buSzPct val="80000"/>
              <a:buFont typeface="Wingdings" panose="05000000000000000000" pitchFamily="2" charset="2"/>
              <a:buChar char="p"/>
            </a:pPr>
            <a:r>
              <a:rPr lang="en-US" altLang="zh-CN" sz="4000" dirty="0">
                <a:latin typeface="Gill Sans MT" panose="020B0502020104020203" pitchFamily="34" charset="0"/>
              </a:rPr>
              <a:t>Gradient Based Attribution</a:t>
            </a:r>
          </a:p>
          <a:p>
            <a:pPr marL="571500" indent="-571500">
              <a:lnSpc>
                <a:spcPct val="150000"/>
              </a:lnSpc>
              <a:buClr>
                <a:srgbClr val="0000FF"/>
              </a:buClr>
              <a:buFont typeface="Wingdings" panose="05000000000000000000" pitchFamily="2" charset="2"/>
              <a:buChar char="l"/>
            </a:pPr>
            <a:r>
              <a:rPr lang="en-US" altLang="zh-CN" sz="4000" dirty="0">
                <a:latin typeface="Gill Sans MT" panose="020B0502020104020203" pitchFamily="34" charset="0"/>
              </a:rPr>
              <a:t>Correlation</a:t>
            </a:r>
          </a:p>
          <a:p>
            <a:pPr marL="571500" indent="-571500">
              <a:lnSpc>
                <a:spcPct val="150000"/>
              </a:lnSpc>
              <a:buClr>
                <a:srgbClr val="0000FF"/>
              </a:buClr>
              <a:buFont typeface="Wingdings" panose="05000000000000000000" pitchFamily="2" charset="2"/>
              <a:buChar char="l"/>
            </a:pPr>
            <a:r>
              <a:rPr lang="en-US" altLang="zh-CN" sz="4000" dirty="0">
                <a:latin typeface="Gill Sans MT" panose="020B0502020104020203" pitchFamily="34" charset="0"/>
              </a:rPr>
              <a:t>quality of explanations</a:t>
            </a:r>
          </a:p>
        </p:txBody>
      </p:sp>
    </p:spTree>
    <p:extLst>
      <p:ext uri="{BB962C8B-B14F-4D97-AF65-F5344CB8AC3E}">
        <p14:creationId xmlns:p14="http://schemas.microsoft.com/office/powerpoint/2010/main" val="19324470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2089747" y="396875"/>
            <a:ext cx="15924605" cy="1154162"/>
          </a:xfrm>
        </p:spPr>
        <p:txBody>
          <a:bodyPr/>
          <a:lstStyle/>
          <a:p>
            <a:pPr algn="ctr"/>
            <a:r>
              <a:rPr lang="en-US" altLang="zh-CN" dirty="0"/>
              <a:t>Similarity Based Attribution</a:t>
            </a:r>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28</a:t>
            </a:fld>
            <a:endParaRPr sz="2300" dirty="0">
              <a:latin typeface="Gill Sans MT"/>
              <a:cs typeface="Gill Sans MT"/>
            </a:endParaRPr>
          </a:p>
        </p:txBody>
      </p:sp>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554DBD00-4672-4738-A3D7-CDE337B9BDE7}"/>
                  </a:ext>
                </a:extLst>
              </p:cNvPr>
              <p:cNvSpPr txBox="1"/>
              <p:nvPr/>
            </p:nvSpPr>
            <p:spPr>
              <a:xfrm>
                <a:off x="1194308" y="2301875"/>
                <a:ext cx="6858000" cy="3019994"/>
              </a:xfrm>
              <a:prstGeom prst="rect">
                <a:avLst/>
              </a:prstGeom>
              <a:noFill/>
            </p:spPr>
            <p:txBody>
              <a:bodyPr wrap="square" rtlCol="0">
                <a:spAutoFit/>
              </a:bodyPr>
              <a:lstStyle/>
              <a:p>
                <a:pPr marL="571500" indent="-57150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NN EUC=</a:t>
                </a:r>
                <a14:m>
                  <m:oMath xmlns:m="http://schemas.openxmlformats.org/officeDocument/2006/math">
                    <m:r>
                      <a:rPr lang="en-US" altLang="zh-CN" sz="4400" b="0" i="1" smtClean="0">
                        <a:latin typeface="Cambria Math" panose="02040503050406030204" pitchFamily="18" charset="0"/>
                      </a:rPr>
                      <m:t>−</m:t>
                    </m:r>
                    <m:sSup>
                      <m:sSupPr>
                        <m:ctrlPr>
                          <a:rPr lang="en-US" altLang="zh-CN" sz="4400" b="0" i="1" smtClean="0">
                            <a:latin typeface="Cambria Math" panose="02040503050406030204" pitchFamily="18" charset="0"/>
                          </a:rPr>
                        </m:ctrlPr>
                      </m:sSupPr>
                      <m:e>
                        <m:d>
                          <m:dPr>
                            <m:begChr m:val="|"/>
                            <m:endChr m:val="|"/>
                            <m:ctrlPr>
                              <a:rPr lang="en-US" altLang="zh-CN" sz="4400" i="1">
                                <a:latin typeface="Cambria Math" panose="02040503050406030204" pitchFamily="18" charset="0"/>
                              </a:rPr>
                            </m:ctrlPr>
                          </m:dPr>
                          <m:e>
                            <m:sSub>
                              <m:sSubPr>
                                <m:ctrlPr>
                                  <a:rPr lang="en-US" altLang="zh-CN" sz="4400" i="1">
                                    <a:latin typeface="Cambria Math" panose="02040503050406030204" pitchFamily="18" charset="0"/>
                                  </a:rPr>
                                </m:ctrlPr>
                              </m:sSubPr>
                              <m:e>
                                <m:r>
                                  <a:rPr lang="en-US" altLang="zh-CN" sz="4400" i="1">
                                    <a:latin typeface="Cambria Math" panose="02040503050406030204" pitchFamily="18" charset="0"/>
                                  </a:rPr>
                                  <m:t>𝑓</m:t>
                                </m:r>
                              </m:e>
                              <m:sub>
                                <m:r>
                                  <a:rPr lang="en-US" altLang="zh-CN" sz="4400" i="1">
                                    <a:latin typeface="Cambria Math" panose="02040503050406030204" pitchFamily="18" charset="0"/>
                                  </a:rPr>
                                  <m:t>𝑡</m:t>
                                </m:r>
                              </m:sub>
                            </m:sSub>
                            <m:r>
                              <a:rPr lang="en-US" altLang="zh-CN" sz="4400" i="1">
                                <a:latin typeface="Cambria Math" panose="02040503050406030204" pitchFamily="18" charset="0"/>
                              </a:rPr>
                              <m:t>−</m:t>
                            </m:r>
                            <m:sSub>
                              <m:sSubPr>
                                <m:ctrlPr>
                                  <a:rPr lang="en-US" altLang="zh-CN" sz="4400" i="1">
                                    <a:latin typeface="Cambria Math" panose="02040503050406030204" pitchFamily="18" charset="0"/>
                                  </a:rPr>
                                </m:ctrlPr>
                              </m:sSubPr>
                              <m:e>
                                <m:r>
                                  <a:rPr lang="en-US" altLang="zh-CN" sz="4400" i="1">
                                    <a:latin typeface="Cambria Math" panose="02040503050406030204" pitchFamily="18" charset="0"/>
                                  </a:rPr>
                                  <m:t>𝑓</m:t>
                                </m:r>
                              </m:e>
                              <m:sub>
                                <m:r>
                                  <a:rPr lang="en-US" altLang="zh-CN" sz="4400" i="1">
                                    <a:latin typeface="Cambria Math" panose="02040503050406030204" pitchFamily="18" charset="0"/>
                                  </a:rPr>
                                  <m:t>𝑖</m:t>
                                </m:r>
                              </m:sub>
                            </m:sSub>
                          </m:e>
                        </m:d>
                      </m:e>
                      <m:sup>
                        <m:r>
                          <a:rPr lang="en-US" altLang="zh-CN" sz="4400" b="0" i="1" smtClean="0">
                            <a:latin typeface="Cambria Math" panose="02040503050406030204" pitchFamily="18" charset="0"/>
                          </a:rPr>
                          <m:t>2</m:t>
                        </m:r>
                      </m:sup>
                    </m:sSup>
                  </m:oMath>
                </a14:m>
                <a:endParaRPr lang="en-US" altLang="zh-CN" sz="4400" b="0" dirty="0">
                  <a:latin typeface="Gill Sans MT" panose="020B0502020104020203" pitchFamily="34" charset="0"/>
                </a:endParaRPr>
              </a:p>
              <a:p>
                <a:pPr marL="571500" indent="-57150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NN DOT=</a:t>
                </a:r>
                <a:r>
                  <a:rPr lang="en-US" altLang="zh-CN" sz="4400" dirty="0"/>
                  <a:t> </a:t>
                </a:r>
                <a14:m>
                  <m:oMath xmlns:m="http://schemas.openxmlformats.org/officeDocument/2006/math">
                    <m:sSub>
                      <m:sSubPr>
                        <m:ctrlPr>
                          <a:rPr lang="en-US" altLang="zh-CN" sz="4400" i="1">
                            <a:latin typeface="Cambria Math" panose="02040503050406030204" pitchFamily="18" charset="0"/>
                          </a:rPr>
                        </m:ctrlPr>
                      </m:sSubPr>
                      <m:e>
                        <m:r>
                          <a:rPr lang="en-US" altLang="zh-CN" sz="4400" b="0" i="1" smtClean="0">
                            <a:latin typeface="Cambria Math" panose="02040503050406030204" pitchFamily="18" charset="0"/>
                          </a:rPr>
                          <m:t>&lt;</m:t>
                        </m:r>
                        <m:r>
                          <a:rPr lang="en-US" altLang="zh-CN" sz="4400" i="1">
                            <a:latin typeface="Cambria Math" panose="02040503050406030204" pitchFamily="18" charset="0"/>
                          </a:rPr>
                          <m:t>𝑓</m:t>
                        </m:r>
                      </m:e>
                      <m:sub>
                        <m:r>
                          <a:rPr lang="en-US" altLang="zh-CN" sz="4400" i="1">
                            <a:latin typeface="Cambria Math" panose="02040503050406030204" pitchFamily="18" charset="0"/>
                          </a:rPr>
                          <m:t>𝑡</m:t>
                        </m:r>
                      </m:sub>
                    </m:sSub>
                    <m:r>
                      <a:rPr lang="en-US" altLang="zh-CN" sz="4400" b="0" i="1" smtClean="0">
                        <a:latin typeface="Cambria Math" panose="02040503050406030204" pitchFamily="18" charset="0"/>
                      </a:rPr>
                      <m:t>,</m:t>
                    </m:r>
                    <m:sSub>
                      <m:sSubPr>
                        <m:ctrlPr>
                          <a:rPr lang="en-US" altLang="zh-CN" sz="4400" i="1">
                            <a:latin typeface="Cambria Math" panose="02040503050406030204" pitchFamily="18" charset="0"/>
                          </a:rPr>
                        </m:ctrlPr>
                      </m:sSubPr>
                      <m:e>
                        <m:r>
                          <a:rPr lang="en-US" altLang="zh-CN" sz="4400" i="1">
                            <a:latin typeface="Cambria Math" panose="02040503050406030204" pitchFamily="18" charset="0"/>
                          </a:rPr>
                          <m:t>𝑓</m:t>
                        </m:r>
                      </m:e>
                      <m:sub>
                        <m:r>
                          <a:rPr lang="en-US" altLang="zh-CN" sz="4400" i="1">
                            <a:latin typeface="Cambria Math" panose="02040503050406030204" pitchFamily="18" charset="0"/>
                          </a:rPr>
                          <m:t>𝑖</m:t>
                        </m:r>
                      </m:sub>
                    </m:sSub>
                    <m:r>
                      <a:rPr lang="en-US" altLang="zh-CN" sz="4400" b="0" i="0" smtClean="0">
                        <a:latin typeface="Cambria Math" panose="02040503050406030204" pitchFamily="18" charset="0"/>
                      </a:rPr>
                      <m:t>&gt;</m:t>
                    </m:r>
                  </m:oMath>
                </a14:m>
                <a:endParaRPr lang="en-US" altLang="zh-CN" sz="4400" b="0" dirty="0"/>
              </a:p>
              <a:p>
                <a:pPr marL="571500" indent="-57150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NN COS=</a:t>
                </a:r>
                <a14:m>
                  <m:oMath xmlns:m="http://schemas.openxmlformats.org/officeDocument/2006/math">
                    <m:func>
                      <m:funcPr>
                        <m:ctrlPr>
                          <a:rPr lang="en-US" altLang="zh-CN" sz="4400" i="1" smtClean="0">
                            <a:latin typeface="Cambria Math" panose="02040503050406030204" pitchFamily="18" charset="0"/>
                          </a:rPr>
                        </m:ctrlPr>
                      </m:funcPr>
                      <m:fName>
                        <m:r>
                          <m:rPr>
                            <m:sty m:val="p"/>
                          </m:rPr>
                          <a:rPr lang="en-US" altLang="zh-CN" sz="4400" i="0" smtClean="0">
                            <a:latin typeface="Cambria Math" panose="02040503050406030204" pitchFamily="18" charset="0"/>
                          </a:rPr>
                          <m:t>cos</m:t>
                        </m:r>
                      </m:fName>
                      <m:e>
                        <m:sSub>
                          <m:sSubPr>
                            <m:ctrlPr>
                              <a:rPr lang="en-US" altLang="zh-CN" sz="4400" i="1">
                                <a:latin typeface="Cambria Math" panose="02040503050406030204" pitchFamily="18" charset="0"/>
                              </a:rPr>
                            </m:ctrlPr>
                          </m:sSubPr>
                          <m:e>
                            <m:r>
                              <a:rPr lang="en-US" altLang="zh-CN" sz="4400" b="0" i="1" smtClean="0">
                                <a:latin typeface="Cambria Math" panose="02040503050406030204" pitchFamily="18" charset="0"/>
                              </a:rPr>
                              <m:t>(</m:t>
                            </m:r>
                            <m:r>
                              <a:rPr lang="en-US" altLang="zh-CN" sz="4400" i="1">
                                <a:latin typeface="Cambria Math" panose="02040503050406030204" pitchFamily="18" charset="0"/>
                              </a:rPr>
                              <m:t>𝑓</m:t>
                            </m:r>
                          </m:e>
                          <m:sub>
                            <m:r>
                              <a:rPr lang="en-US" altLang="zh-CN" sz="4400" i="1">
                                <a:latin typeface="Cambria Math" panose="02040503050406030204" pitchFamily="18" charset="0"/>
                              </a:rPr>
                              <m:t>𝑡</m:t>
                            </m:r>
                          </m:sub>
                        </m:sSub>
                        <m:r>
                          <a:rPr lang="en-US" altLang="zh-CN" sz="4400" i="1">
                            <a:latin typeface="Cambria Math" panose="02040503050406030204" pitchFamily="18" charset="0"/>
                          </a:rPr>
                          <m:t>,</m:t>
                        </m:r>
                        <m:sSub>
                          <m:sSubPr>
                            <m:ctrlPr>
                              <a:rPr lang="en-US" altLang="zh-CN" sz="4400" i="1">
                                <a:latin typeface="Cambria Math" panose="02040503050406030204" pitchFamily="18" charset="0"/>
                              </a:rPr>
                            </m:ctrlPr>
                          </m:sSubPr>
                          <m:e>
                            <m:r>
                              <a:rPr lang="en-US" altLang="zh-CN" sz="4400" i="1">
                                <a:latin typeface="Cambria Math" panose="02040503050406030204" pitchFamily="18" charset="0"/>
                              </a:rPr>
                              <m:t>𝑓</m:t>
                            </m:r>
                          </m:e>
                          <m:sub>
                            <m:r>
                              <a:rPr lang="en-US" altLang="zh-CN" sz="4400" i="1">
                                <a:latin typeface="Cambria Math" panose="02040503050406030204" pitchFamily="18" charset="0"/>
                              </a:rPr>
                              <m:t>𝑖</m:t>
                            </m:r>
                          </m:sub>
                        </m:sSub>
                        <m:r>
                          <a:rPr lang="en-US" altLang="zh-CN" sz="4400" b="0" i="1" smtClean="0">
                            <a:latin typeface="Cambria Math" panose="02040503050406030204" pitchFamily="18" charset="0"/>
                          </a:rPr>
                          <m:t>)</m:t>
                        </m:r>
                      </m:e>
                    </m:func>
                  </m:oMath>
                </a14:m>
                <a:endParaRPr lang="en-US" altLang="zh-CN" sz="4400" dirty="0">
                  <a:latin typeface="Gill Sans MT" panose="020B0502020104020203" pitchFamily="34" charset="0"/>
                </a:endParaRPr>
              </a:p>
            </p:txBody>
          </p:sp>
        </mc:Choice>
        <mc:Fallback>
          <p:sp>
            <p:nvSpPr>
              <p:cNvPr id="6" name="文本框 5">
                <a:extLst>
                  <a:ext uri="{FF2B5EF4-FFF2-40B4-BE49-F238E27FC236}">
                    <a16:creationId xmlns:a16="http://schemas.microsoft.com/office/drawing/2014/main" id="{554DBD00-4672-4738-A3D7-CDE337B9BDE7}"/>
                  </a:ext>
                </a:extLst>
              </p:cNvPr>
              <p:cNvSpPr txBox="1">
                <a:spLocks noRot="1" noChangeAspect="1" noMove="1" noResize="1" noEditPoints="1" noAdjustHandles="1" noChangeArrowheads="1" noChangeShapeType="1" noTextEdit="1"/>
              </p:cNvSpPr>
              <p:nvPr/>
            </p:nvSpPr>
            <p:spPr>
              <a:xfrm>
                <a:off x="1194308" y="2301875"/>
                <a:ext cx="6858000" cy="3019994"/>
              </a:xfrm>
              <a:prstGeom prst="rect">
                <a:avLst/>
              </a:prstGeom>
              <a:blipFill>
                <a:blip r:embed="rId3"/>
                <a:stretch>
                  <a:fillRect l="-3289" b="-9697"/>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A1246E0F-B544-49C9-A698-DF57A03F8797}"/>
              </a:ext>
            </a:extLst>
          </p:cNvPr>
          <p:cNvGrpSpPr/>
          <p:nvPr/>
        </p:nvGrpSpPr>
        <p:grpSpPr>
          <a:xfrm>
            <a:off x="8875094" y="3063875"/>
            <a:ext cx="9452811" cy="4879594"/>
            <a:chOff x="3651250" y="3521075"/>
            <a:chExt cx="9452811" cy="4879594"/>
          </a:xfrm>
        </p:grpSpPr>
        <p:pic>
          <p:nvPicPr>
            <p:cNvPr id="3" name="图片 2">
              <a:extLst>
                <a:ext uri="{FF2B5EF4-FFF2-40B4-BE49-F238E27FC236}">
                  <a16:creationId xmlns:a16="http://schemas.microsoft.com/office/drawing/2014/main" id="{1C5F1C30-768E-4AC6-9A7B-D8418FEFD565}"/>
                </a:ext>
              </a:extLst>
            </p:cNvPr>
            <p:cNvPicPr>
              <a:picLocks noChangeAspect="1"/>
            </p:cNvPicPr>
            <p:nvPr/>
          </p:nvPicPr>
          <p:blipFill>
            <a:blip r:embed="rId4"/>
            <a:stretch>
              <a:fillRect/>
            </a:stretch>
          </p:blipFill>
          <p:spPr>
            <a:xfrm>
              <a:off x="3651250" y="3521075"/>
              <a:ext cx="9452811" cy="4879594"/>
            </a:xfrm>
            <a:prstGeom prst="rect">
              <a:avLst/>
            </a:prstGeom>
          </p:spPr>
        </p:pic>
        <p:sp>
          <p:nvSpPr>
            <p:cNvPr id="5" name="矩形 4">
              <a:extLst>
                <a:ext uri="{FF2B5EF4-FFF2-40B4-BE49-F238E27FC236}">
                  <a16:creationId xmlns:a16="http://schemas.microsoft.com/office/drawing/2014/main" id="{A8A0BA95-5B51-464F-8C44-084E75CF9B6E}"/>
                </a:ext>
              </a:extLst>
            </p:cNvPr>
            <p:cNvSpPr/>
            <p:nvPr/>
          </p:nvSpPr>
          <p:spPr>
            <a:xfrm>
              <a:off x="10052050" y="4130675"/>
              <a:ext cx="990600" cy="3200400"/>
            </a:xfrm>
            <a:prstGeom prst="rect">
              <a:avLst/>
            </a:prstGeom>
            <a:noFill/>
            <a:ln>
              <a:solidFill>
                <a:srgbClr val="3366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a:extLst>
              <a:ext uri="{FF2B5EF4-FFF2-40B4-BE49-F238E27FC236}">
                <a16:creationId xmlns:a16="http://schemas.microsoft.com/office/drawing/2014/main" id="{3FFDBDC5-7FB0-4CC1-B867-FF2D80EDD631}"/>
              </a:ext>
            </a:extLst>
          </p:cNvPr>
          <p:cNvGrpSpPr/>
          <p:nvPr/>
        </p:nvGrpSpPr>
        <p:grpSpPr>
          <a:xfrm>
            <a:off x="520787" y="5654675"/>
            <a:ext cx="7942914" cy="4601478"/>
            <a:chOff x="831850" y="5502275"/>
            <a:chExt cx="7942914" cy="4601478"/>
          </a:xfrm>
        </p:grpSpPr>
        <p:pic>
          <p:nvPicPr>
            <p:cNvPr id="10" name="图片 9">
              <a:extLst>
                <a:ext uri="{FF2B5EF4-FFF2-40B4-BE49-F238E27FC236}">
                  <a16:creationId xmlns:a16="http://schemas.microsoft.com/office/drawing/2014/main" id="{4E3807B3-DDCE-4266-9253-E8ED633FA253}"/>
                </a:ext>
              </a:extLst>
            </p:cNvPr>
            <p:cNvPicPr>
              <a:picLocks noChangeAspect="1"/>
            </p:cNvPicPr>
            <p:nvPr/>
          </p:nvPicPr>
          <p:blipFill>
            <a:blip r:embed="rId5"/>
            <a:stretch>
              <a:fillRect/>
            </a:stretch>
          </p:blipFill>
          <p:spPr>
            <a:xfrm>
              <a:off x="1289050" y="6056134"/>
              <a:ext cx="7485714" cy="4047619"/>
            </a:xfrm>
            <a:prstGeom prst="rect">
              <a:avLst/>
            </a:prstGeom>
          </p:spPr>
        </p:pic>
        <p:sp>
          <p:nvSpPr>
            <p:cNvPr id="11" name="矩形 10">
              <a:extLst>
                <a:ext uri="{FF2B5EF4-FFF2-40B4-BE49-F238E27FC236}">
                  <a16:creationId xmlns:a16="http://schemas.microsoft.com/office/drawing/2014/main" id="{E4394184-013C-46D8-9415-8C62C2B5527B}"/>
                </a:ext>
              </a:extLst>
            </p:cNvPr>
            <p:cNvSpPr/>
            <p:nvPr/>
          </p:nvSpPr>
          <p:spPr>
            <a:xfrm>
              <a:off x="831850" y="5502275"/>
              <a:ext cx="27432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1355904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2089747" y="210095"/>
            <a:ext cx="15924605" cy="1231106"/>
          </a:xfrm>
        </p:spPr>
        <p:txBody>
          <a:bodyPr/>
          <a:lstStyle/>
          <a:p>
            <a:pPr algn="ctr"/>
            <a:r>
              <a:rPr lang="en-US" altLang="zh-CN" sz="8000" dirty="0">
                <a:latin typeface="Gill Sans MT" panose="020B0502020104020203" pitchFamily="34" charset="0"/>
              </a:rPr>
              <a:t>Gradient</a:t>
            </a:r>
            <a:r>
              <a:rPr lang="en-US" altLang="zh-CN" dirty="0"/>
              <a:t> Based Attribution</a:t>
            </a:r>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29</a:t>
            </a:fld>
            <a:endParaRPr sz="2300" dirty="0">
              <a:latin typeface="Gill Sans MT"/>
              <a:cs typeface="Gill Sans MT"/>
            </a:endParaRPr>
          </a:p>
        </p:txBody>
      </p:sp>
      <p:grpSp>
        <p:nvGrpSpPr>
          <p:cNvPr id="3" name="组合 2">
            <a:extLst>
              <a:ext uri="{FF2B5EF4-FFF2-40B4-BE49-F238E27FC236}">
                <a16:creationId xmlns:a16="http://schemas.microsoft.com/office/drawing/2014/main" id="{8E61FD04-F5F4-44F5-ABDF-958577887B60}"/>
              </a:ext>
            </a:extLst>
          </p:cNvPr>
          <p:cNvGrpSpPr/>
          <p:nvPr/>
        </p:nvGrpSpPr>
        <p:grpSpPr>
          <a:xfrm>
            <a:off x="527050" y="1692274"/>
            <a:ext cx="19031458" cy="8611861"/>
            <a:chOff x="527050" y="1692274"/>
            <a:chExt cx="19031458" cy="8611861"/>
          </a:xfrm>
        </p:grpSpPr>
        <p:pic>
          <p:nvPicPr>
            <p:cNvPr id="12" name="图片 11">
              <a:extLst>
                <a:ext uri="{FF2B5EF4-FFF2-40B4-BE49-F238E27FC236}">
                  <a16:creationId xmlns:a16="http://schemas.microsoft.com/office/drawing/2014/main" id="{6550A3D0-ADDB-4398-BE3B-F8025548443F}"/>
                </a:ext>
              </a:extLst>
            </p:cNvPr>
            <p:cNvPicPr>
              <a:picLocks noChangeAspect="1"/>
            </p:cNvPicPr>
            <p:nvPr/>
          </p:nvPicPr>
          <p:blipFill>
            <a:blip r:embed="rId3"/>
            <a:stretch>
              <a:fillRect/>
            </a:stretch>
          </p:blipFill>
          <p:spPr>
            <a:xfrm>
              <a:off x="527050" y="1692274"/>
              <a:ext cx="18745200" cy="8611861"/>
            </a:xfrm>
            <a:prstGeom prst="rect">
              <a:avLst/>
            </a:prstGeom>
          </p:spPr>
        </p:pic>
        <p:sp>
          <p:nvSpPr>
            <p:cNvPr id="13" name="矩形 12">
              <a:extLst>
                <a:ext uri="{FF2B5EF4-FFF2-40B4-BE49-F238E27FC236}">
                  <a16:creationId xmlns:a16="http://schemas.microsoft.com/office/drawing/2014/main" id="{33C54977-CF9C-4D73-B24F-ED9A54B05003}"/>
                </a:ext>
              </a:extLst>
            </p:cNvPr>
            <p:cNvSpPr/>
            <p:nvPr/>
          </p:nvSpPr>
          <p:spPr>
            <a:xfrm>
              <a:off x="10795508" y="7483475"/>
              <a:ext cx="8763000" cy="2820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7" name="图片 6">
            <a:extLst>
              <a:ext uri="{FF2B5EF4-FFF2-40B4-BE49-F238E27FC236}">
                <a16:creationId xmlns:a16="http://schemas.microsoft.com/office/drawing/2014/main" id="{223FCC1C-AD44-4172-B807-0BB016BC96ED}"/>
              </a:ext>
            </a:extLst>
          </p:cNvPr>
          <p:cNvPicPr>
            <a:picLocks noChangeAspect="1"/>
          </p:cNvPicPr>
          <p:nvPr/>
        </p:nvPicPr>
        <p:blipFill>
          <a:blip r:embed="rId4"/>
          <a:stretch>
            <a:fillRect/>
          </a:stretch>
        </p:blipFill>
        <p:spPr>
          <a:xfrm>
            <a:off x="10356850" y="7483475"/>
            <a:ext cx="8361560" cy="731458"/>
          </a:xfrm>
          <a:prstGeom prst="rect">
            <a:avLst/>
          </a:prstGeom>
        </p:spPr>
      </p:pic>
    </p:spTree>
    <p:extLst>
      <p:ext uri="{BB962C8B-B14F-4D97-AF65-F5344CB8AC3E}">
        <p14:creationId xmlns:p14="http://schemas.microsoft.com/office/powerpoint/2010/main" val="457101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7192890" y="225777"/>
            <a:ext cx="5718319" cy="1154162"/>
          </a:xfrm>
        </p:spPr>
        <p:txBody>
          <a:bodyPr/>
          <a:lstStyle/>
          <a:p>
            <a:pPr algn="ctr"/>
            <a:r>
              <a:rPr lang="en-US" altLang="zh-CN" dirty="0"/>
              <a:t>Approach  </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3</a:t>
            </a:fld>
            <a:endParaRPr sz="2300" dirty="0">
              <a:latin typeface="Gill Sans MT"/>
              <a:cs typeface="Gill Sans MT"/>
            </a:endParaRPr>
          </a:p>
        </p:txBody>
      </p:sp>
      <p:pic>
        <p:nvPicPr>
          <p:cNvPr id="3" name="图片 2">
            <a:extLst>
              <a:ext uri="{FF2B5EF4-FFF2-40B4-BE49-F238E27FC236}">
                <a16:creationId xmlns:a16="http://schemas.microsoft.com/office/drawing/2014/main" id="{B9B4B248-B8F4-48D1-BC27-E3D3164BC95C}"/>
              </a:ext>
            </a:extLst>
          </p:cNvPr>
          <p:cNvPicPr>
            <a:picLocks noChangeAspect="1"/>
          </p:cNvPicPr>
          <p:nvPr/>
        </p:nvPicPr>
        <p:blipFill>
          <a:blip r:embed="rId3"/>
          <a:stretch>
            <a:fillRect/>
          </a:stretch>
        </p:blipFill>
        <p:spPr>
          <a:xfrm>
            <a:off x="282016" y="2301875"/>
            <a:ext cx="19540068" cy="7276695"/>
          </a:xfrm>
          <a:prstGeom prst="rect">
            <a:avLst/>
          </a:prstGeom>
        </p:spPr>
      </p:pic>
    </p:spTree>
    <p:extLst>
      <p:ext uri="{BB962C8B-B14F-4D97-AF65-F5344CB8AC3E}">
        <p14:creationId xmlns:p14="http://schemas.microsoft.com/office/powerpoint/2010/main" val="8416202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2089747" y="210095"/>
            <a:ext cx="15924605" cy="1231106"/>
          </a:xfrm>
        </p:spPr>
        <p:txBody>
          <a:bodyPr/>
          <a:lstStyle/>
          <a:p>
            <a:pPr algn="ctr"/>
            <a:r>
              <a:rPr lang="en-US" altLang="zh-CN" sz="8000" dirty="0">
                <a:latin typeface="Gill Sans MT" panose="020B0502020104020203" pitchFamily="34" charset="0"/>
              </a:rPr>
              <a:t>Gradient</a:t>
            </a:r>
            <a:r>
              <a:rPr lang="en-US" altLang="zh-CN" dirty="0"/>
              <a:t> Based Attribution</a:t>
            </a:r>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30</a:t>
            </a:fld>
            <a:endParaRPr sz="2300" dirty="0">
              <a:latin typeface="Gill Sans MT"/>
              <a:cs typeface="Gill Sans MT"/>
            </a:endParaRPr>
          </a:p>
        </p:txBody>
      </p:sp>
      <p:grpSp>
        <p:nvGrpSpPr>
          <p:cNvPr id="3" name="组合 2">
            <a:extLst>
              <a:ext uri="{FF2B5EF4-FFF2-40B4-BE49-F238E27FC236}">
                <a16:creationId xmlns:a16="http://schemas.microsoft.com/office/drawing/2014/main" id="{8E61FD04-F5F4-44F5-ABDF-958577887B60}"/>
              </a:ext>
            </a:extLst>
          </p:cNvPr>
          <p:cNvGrpSpPr/>
          <p:nvPr/>
        </p:nvGrpSpPr>
        <p:grpSpPr>
          <a:xfrm>
            <a:off x="527050" y="1692274"/>
            <a:ext cx="19031458" cy="8611861"/>
            <a:chOff x="527050" y="1692274"/>
            <a:chExt cx="19031458" cy="8611861"/>
          </a:xfrm>
        </p:grpSpPr>
        <p:pic>
          <p:nvPicPr>
            <p:cNvPr id="12" name="图片 11">
              <a:extLst>
                <a:ext uri="{FF2B5EF4-FFF2-40B4-BE49-F238E27FC236}">
                  <a16:creationId xmlns:a16="http://schemas.microsoft.com/office/drawing/2014/main" id="{6550A3D0-ADDB-4398-BE3B-F8025548443F}"/>
                </a:ext>
              </a:extLst>
            </p:cNvPr>
            <p:cNvPicPr>
              <a:picLocks noChangeAspect="1"/>
            </p:cNvPicPr>
            <p:nvPr/>
          </p:nvPicPr>
          <p:blipFill>
            <a:blip r:embed="rId3"/>
            <a:stretch>
              <a:fillRect/>
            </a:stretch>
          </p:blipFill>
          <p:spPr>
            <a:xfrm>
              <a:off x="527050" y="1692274"/>
              <a:ext cx="18745200" cy="8611861"/>
            </a:xfrm>
            <a:prstGeom prst="rect">
              <a:avLst/>
            </a:prstGeom>
          </p:spPr>
        </p:pic>
        <p:sp>
          <p:nvSpPr>
            <p:cNvPr id="13" name="矩形 12">
              <a:extLst>
                <a:ext uri="{FF2B5EF4-FFF2-40B4-BE49-F238E27FC236}">
                  <a16:creationId xmlns:a16="http://schemas.microsoft.com/office/drawing/2014/main" id="{33C54977-CF9C-4D73-B24F-ED9A54B05003}"/>
                </a:ext>
              </a:extLst>
            </p:cNvPr>
            <p:cNvSpPr/>
            <p:nvPr/>
          </p:nvSpPr>
          <p:spPr>
            <a:xfrm>
              <a:off x="10795508" y="7483475"/>
              <a:ext cx="8763000" cy="2820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8" name="图片 7">
            <a:extLst>
              <a:ext uri="{FF2B5EF4-FFF2-40B4-BE49-F238E27FC236}">
                <a16:creationId xmlns:a16="http://schemas.microsoft.com/office/drawing/2014/main" id="{0F7D4065-A5AB-4686-A2EE-F455A6AA9E7E}"/>
              </a:ext>
            </a:extLst>
          </p:cNvPr>
          <p:cNvPicPr>
            <a:picLocks noChangeAspect="1"/>
          </p:cNvPicPr>
          <p:nvPr/>
        </p:nvPicPr>
        <p:blipFill>
          <a:blip r:embed="rId4"/>
          <a:stretch>
            <a:fillRect/>
          </a:stretch>
        </p:blipFill>
        <p:spPr>
          <a:xfrm>
            <a:off x="11105215" y="8520578"/>
            <a:ext cx="6057900" cy="738956"/>
          </a:xfrm>
          <a:prstGeom prst="rect">
            <a:avLst/>
          </a:prstGeom>
        </p:spPr>
      </p:pic>
    </p:spTree>
    <p:extLst>
      <p:ext uri="{BB962C8B-B14F-4D97-AF65-F5344CB8AC3E}">
        <p14:creationId xmlns:p14="http://schemas.microsoft.com/office/powerpoint/2010/main" val="32739590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2089747" y="210095"/>
            <a:ext cx="15924605" cy="1231106"/>
          </a:xfrm>
        </p:spPr>
        <p:txBody>
          <a:bodyPr/>
          <a:lstStyle/>
          <a:p>
            <a:pPr algn="ctr"/>
            <a:r>
              <a:rPr lang="en-US" altLang="zh-CN" sz="8000" dirty="0">
                <a:latin typeface="Gill Sans MT" panose="020B0502020104020203" pitchFamily="34" charset="0"/>
              </a:rPr>
              <a:t>Gradient</a:t>
            </a:r>
            <a:r>
              <a:rPr lang="en-US" altLang="zh-CN" dirty="0"/>
              <a:t> Based Attribution</a:t>
            </a:r>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31</a:t>
            </a:fld>
            <a:endParaRPr sz="2300" dirty="0">
              <a:latin typeface="Gill Sans MT"/>
              <a:cs typeface="Gill Sans MT"/>
            </a:endParaRPr>
          </a:p>
        </p:txBody>
      </p:sp>
      <p:grpSp>
        <p:nvGrpSpPr>
          <p:cNvPr id="3" name="组合 2">
            <a:extLst>
              <a:ext uri="{FF2B5EF4-FFF2-40B4-BE49-F238E27FC236}">
                <a16:creationId xmlns:a16="http://schemas.microsoft.com/office/drawing/2014/main" id="{8E61FD04-F5F4-44F5-ABDF-958577887B60}"/>
              </a:ext>
            </a:extLst>
          </p:cNvPr>
          <p:cNvGrpSpPr/>
          <p:nvPr/>
        </p:nvGrpSpPr>
        <p:grpSpPr>
          <a:xfrm>
            <a:off x="536320" y="1616075"/>
            <a:ext cx="19031458" cy="8611861"/>
            <a:chOff x="527050" y="1692274"/>
            <a:chExt cx="19031458" cy="8611861"/>
          </a:xfrm>
        </p:grpSpPr>
        <p:pic>
          <p:nvPicPr>
            <p:cNvPr id="12" name="图片 11">
              <a:extLst>
                <a:ext uri="{FF2B5EF4-FFF2-40B4-BE49-F238E27FC236}">
                  <a16:creationId xmlns:a16="http://schemas.microsoft.com/office/drawing/2014/main" id="{6550A3D0-ADDB-4398-BE3B-F8025548443F}"/>
                </a:ext>
              </a:extLst>
            </p:cNvPr>
            <p:cNvPicPr>
              <a:picLocks noChangeAspect="1"/>
            </p:cNvPicPr>
            <p:nvPr/>
          </p:nvPicPr>
          <p:blipFill>
            <a:blip r:embed="rId3"/>
            <a:stretch>
              <a:fillRect/>
            </a:stretch>
          </p:blipFill>
          <p:spPr>
            <a:xfrm>
              <a:off x="527050" y="1692274"/>
              <a:ext cx="18745200" cy="8611861"/>
            </a:xfrm>
            <a:prstGeom prst="rect">
              <a:avLst/>
            </a:prstGeom>
          </p:spPr>
        </p:pic>
        <p:sp>
          <p:nvSpPr>
            <p:cNvPr id="13" name="矩形 12">
              <a:extLst>
                <a:ext uri="{FF2B5EF4-FFF2-40B4-BE49-F238E27FC236}">
                  <a16:creationId xmlns:a16="http://schemas.microsoft.com/office/drawing/2014/main" id="{33C54977-CF9C-4D73-B24F-ED9A54B05003}"/>
                </a:ext>
              </a:extLst>
            </p:cNvPr>
            <p:cNvSpPr/>
            <p:nvPr/>
          </p:nvSpPr>
          <p:spPr>
            <a:xfrm>
              <a:off x="10795508" y="7483475"/>
              <a:ext cx="8763000" cy="2820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4" name="组合 13">
            <a:extLst>
              <a:ext uri="{FF2B5EF4-FFF2-40B4-BE49-F238E27FC236}">
                <a16:creationId xmlns:a16="http://schemas.microsoft.com/office/drawing/2014/main" id="{E0EBFCD4-88FF-4696-8996-BC6CE3C57539}"/>
              </a:ext>
            </a:extLst>
          </p:cNvPr>
          <p:cNvGrpSpPr/>
          <p:nvPr/>
        </p:nvGrpSpPr>
        <p:grpSpPr>
          <a:xfrm>
            <a:off x="10966450" y="7873021"/>
            <a:ext cx="8827295" cy="1889169"/>
            <a:chOff x="10358613" y="8009525"/>
            <a:chExt cx="8827295" cy="1889169"/>
          </a:xfrm>
        </p:grpSpPr>
        <p:pic>
          <p:nvPicPr>
            <p:cNvPr id="5" name="图片 4">
              <a:extLst>
                <a:ext uri="{FF2B5EF4-FFF2-40B4-BE49-F238E27FC236}">
                  <a16:creationId xmlns:a16="http://schemas.microsoft.com/office/drawing/2014/main" id="{9D0ADBFB-D2BA-4CB3-B1A7-6C5A88042893}"/>
                </a:ext>
              </a:extLst>
            </p:cNvPr>
            <p:cNvPicPr>
              <a:picLocks noChangeAspect="1"/>
            </p:cNvPicPr>
            <p:nvPr/>
          </p:nvPicPr>
          <p:blipFill>
            <a:blip r:embed="rId4"/>
            <a:stretch>
              <a:fillRect/>
            </a:stretch>
          </p:blipFill>
          <p:spPr>
            <a:xfrm>
              <a:off x="10358613" y="8133335"/>
              <a:ext cx="5076190" cy="647619"/>
            </a:xfrm>
            <a:prstGeom prst="rect">
              <a:avLst/>
            </a:prstGeom>
          </p:spPr>
        </p:pic>
        <p:pic>
          <p:nvPicPr>
            <p:cNvPr id="6" name="图片 5">
              <a:extLst>
                <a:ext uri="{FF2B5EF4-FFF2-40B4-BE49-F238E27FC236}">
                  <a16:creationId xmlns:a16="http://schemas.microsoft.com/office/drawing/2014/main" id="{4A0C0742-DD99-4009-98A1-618B7DB6E4C7}"/>
                </a:ext>
              </a:extLst>
            </p:cNvPr>
            <p:cNvPicPr>
              <a:picLocks noChangeAspect="1"/>
            </p:cNvPicPr>
            <p:nvPr/>
          </p:nvPicPr>
          <p:blipFill>
            <a:blip r:embed="rId5"/>
            <a:stretch>
              <a:fillRect/>
            </a:stretch>
          </p:blipFill>
          <p:spPr>
            <a:xfrm>
              <a:off x="10358613" y="9032027"/>
              <a:ext cx="4095238" cy="866667"/>
            </a:xfrm>
            <a:prstGeom prst="rect">
              <a:avLst/>
            </a:prstGeom>
          </p:spPr>
        </p:pic>
        <p:pic>
          <p:nvPicPr>
            <p:cNvPr id="7" name="图片 6">
              <a:extLst>
                <a:ext uri="{FF2B5EF4-FFF2-40B4-BE49-F238E27FC236}">
                  <a16:creationId xmlns:a16="http://schemas.microsoft.com/office/drawing/2014/main" id="{FE689686-8E46-42CA-B111-30F31452C3D0}"/>
                </a:ext>
              </a:extLst>
            </p:cNvPr>
            <p:cNvPicPr>
              <a:picLocks noChangeAspect="1"/>
            </p:cNvPicPr>
            <p:nvPr/>
          </p:nvPicPr>
          <p:blipFill>
            <a:blip r:embed="rId6"/>
            <a:stretch>
              <a:fillRect/>
            </a:stretch>
          </p:blipFill>
          <p:spPr>
            <a:xfrm>
              <a:off x="15843051" y="8009525"/>
              <a:ext cx="3342857" cy="771429"/>
            </a:xfrm>
            <a:prstGeom prst="rect">
              <a:avLst/>
            </a:prstGeom>
          </p:spPr>
        </p:pic>
        <p:pic>
          <p:nvPicPr>
            <p:cNvPr id="9" name="图片 8">
              <a:extLst>
                <a:ext uri="{FF2B5EF4-FFF2-40B4-BE49-F238E27FC236}">
                  <a16:creationId xmlns:a16="http://schemas.microsoft.com/office/drawing/2014/main" id="{741AF8C5-64C9-46EE-B6D3-F384999E2690}"/>
                </a:ext>
              </a:extLst>
            </p:cNvPr>
            <p:cNvPicPr>
              <a:picLocks noChangeAspect="1"/>
            </p:cNvPicPr>
            <p:nvPr/>
          </p:nvPicPr>
          <p:blipFill>
            <a:blip r:embed="rId7"/>
            <a:stretch>
              <a:fillRect/>
            </a:stretch>
          </p:blipFill>
          <p:spPr>
            <a:xfrm>
              <a:off x="15365529" y="8223810"/>
              <a:ext cx="666667" cy="342857"/>
            </a:xfrm>
            <a:prstGeom prst="rect">
              <a:avLst/>
            </a:prstGeom>
          </p:spPr>
        </p:pic>
      </p:grpSp>
    </p:spTree>
    <p:extLst>
      <p:ext uri="{BB962C8B-B14F-4D97-AF65-F5344CB8AC3E}">
        <p14:creationId xmlns:p14="http://schemas.microsoft.com/office/powerpoint/2010/main" val="11979932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2089747" y="210095"/>
            <a:ext cx="15924605" cy="1231106"/>
          </a:xfrm>
        </p:spPr>
        <p:txBody>
          <a:bodyPr/>
          <a:lstStyle/>
          <a:p>
            <a:pPr algn="ctr"/>
            <a:r>
              <a:rPr lang="en-US" altLang="zh-CN" sz="8000" dirty="0">
                <a:latin typeface="Gill Sans MT" panose="020B0502020104020203" pitchFamily="34" charset="0"/>
              </a:rPr>
              <a:t>Gradient</a:t>
            </a:r>
            <a:r>
              <a:rPr lang="en-US" altLang="zh-CN" dirty="0"/>
              <a:t> Based Attribution</a:t>
            </a:r>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32</a:t>
            </a:fld>
            <a:endParaRPr sz="2300" dirty="0">
              <a:latin typeface="Gill Sans MT"/>
              <a:cs typeface="Gill Sans MT"/>
            </a:endParaRPr>
          </a:p>
        </p:txBody>
      </p:sp>
      <p:grpSp>
        <p:nvGrpSpPr>
          <p:cNvPr id="3" name="组合 2">
            <a:extLst>
              <a:ext uri="{FF2B5EF4-FFF2-40B4-BE49-F238E27FC236}">
                <a16:creationId xmlns:a16="http://schemas.microsoft.com/office/drawing/2014/main" id="{8E61FD04-F5F4-44F5-ABDF-958577887B60}"/>
              </a:ext>
            </a:extLst>
          </p:cNvPr>
          <p:cNvGrpSpPr/>
          <p:nvPr/>
        </p:nvGrpSpPr>
        <p:grpSpPr>
          <a:xfrm>
            <a:off x="27178" y="1920875"/>
            <a:ext cx="19031458" cy="8611861"/>
            <a:chOff x="527050" y="1692274"/>
            <a:chExt cx="19031458" cy="8611861"/>
          </a:xfrm>
        </p:grpSpPr>
        <p:pic>
          <p:nvPicPr>
            <p:cNvPr id="12" name="图片 11">
              <a:extLst>
                <a:ext uri="{FF2B5EF4-FFF2-40B4-BE49-F238E27FC236}">
                  <a16:creationId xmlns:a16="http://schemas.microsoft.com/office/drawing/2014/main" id="{6550A3D0-ADDB-4398-BE3B-F8025548443F}"/>
                </a:ext>
              </a:extLst>
            </p:cNvPr>
            <p:cNvPicPr>
              <a:picLocks noChangeAspect="1"/>
            </p:cNvPicPr>
            <p:nvPr/>
          </p:nvPicPr>
          <p:blipFill>
            <a:blip r:embed="rId3"/>
            <a:stretch>
              <a:fillRect/>
            </a:stretch>
          </p:blipFill>
          <p:spPr>
            <a:xfrm>
              <a:off x="527050" y="1692274"/>
              <a:ext cx="18745200" cy="8611861"/>
            </a:xfrm>
            <a:prstGeom prst="rect">
              <a:avLst/>
            </a:prstGeom>
          </p:spPr>
        </p:pic>
        <p:sp>
          <p:nvSpPr>
            <p:cNvPr id="13" name="矩形 12">
              <a:extLst>
                <a:ext uri="{FF2B5EF4-FFF2-40B4-BE49-F238E27FC236}">
                  <a16:creationId xmlns:a16="http://schemas.microsoft.com/office/drawing/2014/main" id="{33C54977-CF9C-4D73-B24F-ED9A54B05003}"/>
                </a:ext>
              </a:extLst>
            </p:cNvPr>
            <p:cNvSpPr/>
            <p:nvPr/>
          </p:nvSpPr>
          <p:spPr>
            <a:xfrm>
              <a:off x="10795508" y="7483475"/>
              <a:ext cx="8763000" cy="2820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5" name="图片 14">
            <a:extLst>
              <a:ext uri="{FF2B5EF4-FFF2-40B4-BE49-F238E27FC236}">
                <a16:creationId xmlns:a16="http://schemas.microsoft.com/office/drawing/2014/main" id="{9DD02FD3-20D4-42C7-A9AB-DBBB28CA1CB6}"/>
              </a:ext>
            </a:extLst>
          </p:cNvPr>
          <p:cNvPicPr>
            <a:picLocks noChangeAspect="1"/>
          </p:cNvPicPr>
          <p:nvPr/>
        </p:nvPicPr>
        <p:blipFill>
          <a:blip r:embed="rId4"/>
          <a:stretch>
            <a:fillRect/>
          </a:stretch>
        </p:blipFill>
        <p:spPr>
          <a:xfrm>
            <a:off x="11156352" y="8486473"/>
            <a:ext cx="6858000" cy="694480"/>
          </a:xfrm>
          <a:prstGeom prst="rect">
            <a:avLst/>
          </a:prstGeom>
        </p:spPr>
      </p:pic>
    </p:spTree>
    <p:extLst>
      <p:ext uri="{BB962C8B-B14F-4D97-AF65-F5344CB8AC3E}">
        <p14:creationId xmlns:p14="http://schemas.microsoft.com/office/powerpoint/2010/main" val="18827270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2089747" y="210095"/>
            <a:ext cx="15924605" cy="1231106"/>
          </a:xfrm>
        </p:spPr>
        <p:txBody>
          <a:bodyPr/>
          <a:lstStyle/>
          <a:p>
            <a:pPr algn="ctr"/>
            <a:r>
              <a:rPr lang="en-US" altLang="zh-CN" sz="8000" dirty="0">
                <a:latin typeface="Gill Sans MT" panose="020B0502020104020203" pitchFamily="34" charset="0"/>
              </a:rPr>
              <a:t>Gradient</a:t>
            </a:r>
            <a:r>
              <a:rPr lang="en-US" altLang="zh-CN" dirty="0"/>
              <a:t> Based Attribution</a:t>
            </a:r>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33</a:t>
            </a:fld>
            <a:endParaRPr sz="2300" dirty="0">
              <a:latin typeface="Gill Sans MT"/>
              <a:cs typeface="Gill Sans MT"/>
            </a:endParaRPr>
          </a:p>
        </p:txBody>
      </p:sp>
      <p:pic>
        <p:nvPicPr>
          <p:cNvPr id="12" name="图片 11">
            <a:extLst>
              <a:ext uri="{FF2B5EF4-FFF2-40B4-BE49-F238E27FC236}">
                <a16:creationId xmlns:a16="http://schemas.microsoft.com/office/drawing/2014/main" id="{6550A3D0-ADDB-4398-BE3B-F8025548443F}"/>
              </a:ext>
            </a:extLst>
          </p:cNvPr>
          <p:cNvPicPr>
            <a:picLocks noChangeAspect="1"/>
          </p:cNvPicPr>
          <p:nvPr/>
        </p:nvPicPr>
        <p:blipFill>
          <a:blip r:embed="rId3"/>
          <a:stretch>
            <a:fillRect/>
          </a:stretch>
        </p:blipFill>
        <p:spPr>
          <a:xfrm>
            <a:off x="527050" y="1692274"/>
            <a:ext cx="18745200" cy="8611861"/>
          </a:xfrm>
          <a:prstGeom prst="rect">
            <a:avLst/>
          </a:prstGeom>
        </p:spPr>
      </p:pic>
    </p:spTree>
    <p:extLst>
      <p:ext uri="{BB962C8B-B14F-4D97-AF65-F5344CB8AC3E}">
        <p14:creationId xmlns:p14="http://schemas.microsoft.com/office/powerpoint/2010/main" val="34252335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4872841" y="232981"/>
            <a:ext cx="10555360" cy="1154162"/>
          </a:xfrm>
        </p:spPr>
        <p:txBody>
          <a:bodyPr/>
          <a:lstStyle/>
          <a:p>
            <a:pPr algn="ctr"/>
            <a:r>
              <a:rPr lang="en-US" altLang="zh-CN" dirty="0"/>
              <a:t>Experiment</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34</a:t>
            </a:fld>
            <a:endParaRPr sz="2300" dirty="0">
              <a:latin typeface="Gill Sans MT"/>
              <a:cs typeface="Gill Sans MT"/>
            </a:endParaRPr>
          </a:p>
        </p:txBody>
      </p:sp>
      <p:sp>
        <p:nvSpPr>
          <p:cNvPr id="6" name="文本框 5">
            <a:extLst>
              <a:ext uri="{FF2B5EF4-FFF2-40B4-BE49-F238E27FC236}">
                <a16:creationId xmlns:a16="http://schemas.microsoft.com/office/drawing/2014/main" id="{554DBD00-4672-4738-A3D7-CDE337B9BDE7}"/>
              </a:ext>
            </a:extLst>
          </p:cNvPr>
          <p:cNvSpPr txBox="1"/>
          <p:nvPr/>
        </p:nvSpPr>
        <p:spPr>
          <a:xfrm>
            <a:off x="374650" y="1768475"/>
            <a:ext cx="17145000" cy="8098307"/>
          </a:xfrm>
          <a:prstGeom prst="rect">
            <a:avLst/>
          </a:prstGeom>
          <a:noFill/>
        </p:spPr>
        <p:txBody>
          <a:bodyPr wrap="square" rtlCol="0">
            <a:spAutoFit/>
          </a:bodyPr>
          <a:lstStyle/>
          <a:p>
            <a:pPr marL="571500" indent="-57150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Dataset</a:t>
            </a:r>
          </a:p>
          <a:p>
            <a:pPr marL="1028700" lvl="1" indent="-571500">
              <a:lnSpc>
                <a:spcPct val="150000"/>
              </a:lnSpc>
              <a:buClr>
                <a:srgbClr val="0000FF"/>
              </a:buClr>
              <a:buFont typeface="Wingdings" panose="05000000000000000000" pitchFamily="2" charset="2"/>
              <a:buChar char="ü"/>
            </a:pPr>
            <a:r>
              <a:rPr lang="en-US" altLang="zh-CN" sz="4400" dirty="0">
                <a:latin typeface="Gill Sans MT" panose="020B0502020104020203" pitchFamily="34" charset="0"/>
              </a:rPr>
              <a:t>Stanford Sentiment Treebank(SST-2)</a:t>
            </a:r>
          </a:p>
          <a:p>
            <a:pPr marL="1028700" lvl="1" indent="-571500">
              <a:lnSpc>
                <a:spcPct val="150000"/>
              </a:lnSpc>
              <a:buClr>
                <a:srgbClr val="0000FF"/>
              </a:buClr>
              <a:buFont typeface="Wingdings" panose="05000000000000000000" pitchFamily="2" charset="2"/>
              <a:buChar char="ü"/>
            </a:pPr>
            <a:r>
              <a:rPr lang="en-US" altLang="zh-CN" sz="4400" dirty="0">
                <a:latin typeface="Gill Sans MT" panose="020B0502020104020203" pitchFamily="34" charset="0"/>
              </a:rPr>
              <a:t>Multi-Genre NLI(MNLI) </a:t>
            </a:r>
          </a:p>
          <a:p>
            <a:pPr marL="571500" indent="-57150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Model</a:t>
            </a:r>
            <a:r>
              <a:rPr lang="zh-CN" altLang="en-US" sz="4400" dirty="0">
                <a:latin typeface="Gill Sans MT" panose="020B0502020104020203" pitchFamily="34" charset="0"/>
              </a:rPr>
              <a:t>：</a:t>
            </a:r>
            <a:r>
              <a:rPr lang="en-US" altLang="zh-CN" sz="4400" dirty="0">
                <a:latin typeface="Gill Sans MT" panose="020B0502020104020203" pitchFamily="34" charset="0"/>
              </a:rPr>
              <a:t>BERT</a:t>
            </a:r>
          </a:p>
          <a:p>
            <a:pPr marL="571500" indent="-57150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IF for BERT</a:t>
            </a:r>
          </a:p>
          <a:p>
            <a:pPr marL="1028700" lvl="1" indent="-571500">
              <a:lnSpc>
                <a:spcPct val="150000"/>
              </a:lnSpc>
              <a:buClr>
                <a:srgbClr val="0000FF"/>
              </a:buClr>
              <a:buFont typeface="Wingdings" panose="05000000000000000000" pitchFamily="2" charset="2"/>
              <a:buChar char="ü"/>
            </a:pPr>
            <a:r>
              <a:rPr lang="en-US" altLang="zh-CN" sz="4400" dirty="0">
                <a:latin typeface="Gill Sans MT" panose="020B0502020104020203" pitchFamily="34" charset="0"/>
              </a:rPr>
              <a:t>top five layers [IF (Top-5)]</a:t>
            </a:r>
          </a:p>
          <a:p>
            <a:pPr marL="1028700" lvl="1" indent="-571500">
              <a:lnSpc>
                <a:spcPct val="150000"/>
              </a:lnSpc>
              <a:buClr>
                <a:srgbClr val="0000FF"/>
              </a:buClr>
              <a:buFont typeface="Wingdings" panose="05000000000000000000" pitchFamily="2" charset="2"/>
              <a:buChar char="ü"/>
            </a:pPr>
            <a:r>
              <a:rPr lang="en-US" altLang="zh-CN" sz="4400" dirty="0">
                <a:latin typeface="Gill Sans MT" panose="020B0502020104020203" pitchFamily="34" charset="0"/>
              </a:rPr>
              <a:t>only the last linear layer [IF (linear)]</a:t>
            </a:r>
          </a:p>
          <a:p>
            <a:pPr marL="571500" indent="-571500">
              <a:lnSpc>
                <a:spcPct val="150000"/>
              </a:lnSpc>
              <a:buClr>
                <a:srgbClr val="0000FF"/>
              </a:buClr>
              <a:buFont typeface="Wingdings" panose="05000000000000000000" pitchFamily="2" charset="2"/>
              <a:buChar char="l"/>
            </a:pPr>
            <a:endParaRPr lang="en-US" altLang="zh-CN" sz="4400" dirty="0">
              <a:latin typeface="Gill Sans MT" panose="020B0502020104020203" pitchFamily="34" charset="0"/>
            </a:endParaRPr>
          </a:p>
        </p:txBody>
      </p:sp>
    </p:spTree>
    <p:extLst>
      <p:ext uri="{BB962C8B-B14F-4D97-AF65-F5344CB8AC3E}">
        <p14:creationId xmlns:p14="http://schemas.microsoft.com/office/powerpoint/2010/main" val="10884777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4872841" y="232981"/>
            <a:ext cx="10555360" cy="1154162"/>
          </a:xfrm>
        </p:spPr>
        <p:txBody>
          <a:bodyPr/>
          <a:lstStyle/>
          <a:p>
            <a:pPr algn="ctr"/>
            <a:r>
              <a:rPr lang="en-US" altLang="zh-CN" dirty="0"/>
              <a:t>Correlation</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35</a:t>
            </a:fld>
            <a:endParaRPr sz="2300" dirty="0">
              <a:latin typeface="Gill Sans MT"/>
              <a:cs typeface="Gill Sans MT"/>
            </a:endParaRPr>
          </a:p>
        </p:txBody>
      </p:sp>
      <p:pic>
        <p:nvPicPr>
          <p:cNvPr id="7" name="图片 6">
            <a:extLst>
              <a:ext uri="{FF2B5EF4-FFF2-40B4-BE49-F238E27FC236}">
                <a16:creationId xmlns:a16="http://schemas.microsoft.com/office/drawing/2014/main" id="{EB0361BA-0BB3-4DC1-960F-B51C6E2CE885}"/>
              </a:ext>
            </a:extLst>
          </p:cNvPr>
          <p:cNvPicPr>
            <a:picLocks noChangeAspect="1"/>
          </p:cNvPicPr>
          <p:nvPr/>
        </p:nvPicPr>
        <p:blipFill>
          <a:blip r:embed="rId3"/>
          <a:stretch>
            <a:fillRect/>
          </a:stretch>
        </p:blipFill>
        <p:spPr>
          <a:xfrm>
            <a:off x="527050" y="2675806"/>
            <a:ext cx="18753280" cy="8077200"/>
          </a:xfrm>
          <a:prstGeom prst="rect">
            <a:avLst/>
          </a:prstGeom>
        </p:spPr>
      </p:pic>
      <p:sp>
        <p:nvSpPr>
          <p:cNvPr id="8" name="矩形 7">
            <a:extLst>
              <a:ext uri="{FF2B5EF4-FFF2-40B4-BE49-F238E27FC236}">
                <a16:creationId xmlns:a16="http://schemas.microsoft.com/office/drawing/2014/main" id="{E921E2E4-DC43-4A1D-B1D0-D7EBC1874551}"/>
              </a:ext>
            </a:extLst>
          </p:cNvPr>
          <p:cNvSpPr/>
          <p:nvPr/>
        </p:nvSpPr>
        <p:spPr>
          <a:xfrm>
            <a:off x="1365250" y="1744782"/>
            <a:ext cx="10052050" cy="584775"/>
          </a:xfrm>
          <a:prstGeom prst="rect">
            <a:avLst/>
          </a:prstGeom>
        </p:spPr>
        <p:txBody>
          <a:bodyPr>
            <a:spAutoFit/>
          </a:bodyPr>
          <a:lstStyle/>
          <a:p>
            <a:r>
              <a:rPr lang="zh-CN" altLang="en-US" sz="3200" dirty="0">
                <a:latin typeface="Gill Sans MT" panose="020B0502020104020203" pitchFamily="34" charset="0"/>
              </a:rPr>
              <a:t>Hessian information may not be necessary</a:t>
            </a:r>
          </a:p>
        </p:txBody>
      </p:sp>
    </p:spTree>
    <p:extLst>
      <p:ext uri="{BB962C8B-B14F-4D97-AF65-F5344CB8AC3E}">
        <p14:creationId xmlns:p14="http://schemas.microsoft.com/office/powerpoint/2010/main" val="42051714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2780185" y="241908"/>
            <a:ext cx="14247009" cy="1365607"/>
          </a:xfrm>
        </p:spPr>
        <p:txBody>
          <a:bodyPr/>
          <a:lstStyle/>
          <a:p>
            <a:pPr algn="ctr"/>
            <a:r>
              <a:rPr lang="en-US" altLang="zh-CN" dirty="0"/>
              <a:t>Removing ‘Important’ Samples</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36</a:t>
            </a:fld>
            <a:endParaRPr sz="2300" dirty="0">
              <a:latin typeface="Gill Sans MT"/>
              <a:cs typeface="Gill Sans MT"/>
            </a:endParaRPr>
          </a:p>
        </p:txBody>
      </p:sp>
      <p:pic>
        <p:nvPicPr>
          <p:cNvPr id="6" name="图片 5">
            <a:extLst>
              <a:ext uri="{FF2B5EF4-FFF2-40B4-BE49-F238E27FC236}">
                <a16:creationId xmlns:a16="http://schemas.microsoft.com/office/drawing/2014/main" id="{B02E1567-9452-48CA-B3FC-4A99AA3C3B39}"/>
              </a:ext>
            </a:extLst>
          </p:cNvPr>
          <p:cNvPicPr>
            <a:picLocks noChangeAspect="1"/>
          </p:cNvPicPr>
          <p:nvPr/>
        </p:nvPicPr>
        <p:blipFill>
          <a:blip r:embed="rId3"/>
          <a:stretch>
            <a:fillRect/>
          </a:stretch>
        </p:blipFill>
        <p:spPr>
          <a:xfrm>
            <a:off x="755650" y="2644775"/>
            <a:ext cx="17585934" cy="6019800"/>
          </a:xfrm>
          <a:prstGeom prst="rect">
            <a:avLst/>
          </a:prstGeom>
        </p:spPr>
      </p:pic>
    </p:spTree>
    <p:extLst>
      <p:ext uri="{BB962C8B-B14F-4D97-AF65-F5344CB8AC3E}">
        <p14:creationId xmlns:p14="http://schemas.microsoft.com/office/powerpoint/2010/main" val="3048549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2780185" y="241908"/>
            <a:ext cx="14247009" cy="1365607"/>
          </a:xfrm>
        </p:spPr>
        <p:txBody>
          <a:bodyPr/>
          <a:lstStyle/>
          <a:p>
            <a:pPr algn="ctr"/>
            <a:r>
              <a:rPr lang="en-US" altLang="zh-CN" dirty="0"/>
              <a:t>Removing ‘Important’ Samples</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37</a:t>
            </a:fld>
            <a:endParaRPr sz="2300" dirty="0">
              <a:latin typeface="Gill Sans MT"/>
              <a:cs typeface="Gill Sans MT"/>
            </a:endParaRPr>
          </a:p>
        </p:txBody>
      </p:sp>
      <p:pic>
        <p:nvPicPr>
          <p:cNvPr id="5" name="图片 4">
            <a:extLst>
              <a:ext uri="{FF2B5EF4-FFF2-40B4-BE49-F238E27FC236}">
                <a16:creationId xmlns:a16="http://schemas.microsoft.com/office/drawing/2014/main" id="{74C96434-0AD5-4433-BF3A-0D6D0AFA7FA2}"/>
              </a:ext>
            </a:extLst>
          </p:cNvPr>
          <p:cNvPicPr>
            <a:picLocks noChangeAspect="1"/>
          </p:cNvPicPr>
          <p:nvPr/>
        </p:nvPicPr>
        <p:blipFill rotWithShape="1">
          <a:blip r:embed="rId3"/>
          <a:srcRect t="5817" r="935"/>
          <a:stretch/>
        </p:blipFill>
        <p:spPr>
          <a:xfrm>
            <a:off x="2203450" y="1607515"/>
            <a:ext cx="14706600" cy="9145491"/>
          </a:xfrm>
          <a:prstGeom prst="rect">
            <a:avLst/>
          </a:prstGeom>
        </p:spPr>
      </p:pic>
    </p:spTree>
    <p:extLst>
      <p:ext uri="{BB962C8B-B14F-4D97-AF65-F5344CB8AC3E}">
        <p14:creationId xmlns:p14="http://schemas.microsoft.com/office/powerpoint/2010/main" val="29795040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4872841" y="232981"/>
            <a:ext cx="10555360" cy="1154162"/>
          </a:xfrm>
        </p:spPr>
        <p:txBody>
          <a:bodyPr/>
          <a:lstStyle/>
          <a:p>
            <a:pPr algn="ctr"/>
            <a:r>
              <a:rPr lang="en-US" altLang="zh-CN" dirty="0"/>
              <a:t>Conclusion </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38</a:t>
            </a:fld>
            <a:endParaRPr sz="2300" dirty="0">
              <a:latin typeface="Gill Sans MT"/>
              <a:cs typeface="Gill Sans MT"/>
            </a:endParaRPr>
          </a:p>
        </p:txBody>
      </p:sp>
      <p:sp>
        <p:nvSpPr>
          <p:cNvPr id="6" name="文本框 5">
            <a:extLst>
              <a:ext uri="{FF2B5EF4-FFF2-40B4-BE49-F238E27FC236}">
                <a16:creationId xmlns:a16="http://schemas.microsoft.com/office/drawing/2014/main" id="{554DBD00-4672-4738-A3D7-CDE337B9BDE7}"/>
              </a:ext>
            </a:extLst>
          </p:cNvPr>
          <p:cNvSpPr txBox="1"/>
          <p:nvPr/>
        </p:nvSpPr>
        <p:spPr>
          <a:xfrm>
            <a:off x="3194050" y="3644883"/>
            <a:ext cx="17145000" cy="2004331"/>
          </a:xfrm>
          <a:prstGeom prst="rect">
            <a:avLst/>
          </a:prstGeom>
          <a:noFill/>
        </p:spPr>
        <p:txBody>
          <a:bodyPr wrap="square" rtlCol="0">
            <a:spAutoFit/>
          </a:bodyPr>
          <a:lstStyle/>
          <a:p>
            <a:pPr marL="571500" indent="-57150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Hessian information may not be necessary</a:t>
            </a:r>
          </a:p>
          <a:p>
            <a:pPr marL="571500" indent="-57150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Simple similarity-based methods are surprisingly competitive</a:t>
            </a:r>
          </a:p>
        </p:txBody>
      </p:sp>
    </p:spTree>
    <p:extLst>
      <p:ext uri="{BB962C8B-B14F-4D97-AF65-F5344CB8AC3E}">
        <p14:creationId xmlns:p14="http://schemas.microsoft.com/office/powerpoint/2010/main" val="22890638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7537450" y="36576"/>
            <a:ext cx="5373760" cy="1154162"/>
          </a:xfrm>
        </p:spPr>
        <p:txBody>
          <a:bodyPr/>
          <a:lstStyle/>
          <a:p>
            <a:r>
              <a:rPr lang="en-US" altLang="zh-CN" dirty="0"/>
              <a:t>NLP</a:t>
            </a:r>
            <a:endParaRPr lang="zh-CN" altLang="en-US" dirty="0"/>
          </a:p>
        </p:txBody>
      </p:sp>
      <p:sp>
        <p:nvSpPr>
          <p:cNvPr id="4" name="文本框 3">
            <a:extLst>
              <a:ext uri="{FF2B5EF4-FFF2-40B4-BE49-F238E27FC236}">
                <a16:creationId xmlns:a16="http://schemas.microsoft.com/office/drawing/2014/main" id="{65012A85-8BE9-4789-BC60-2FC47B517827}"/>
              </a:ext>
            </a:extLst>
          </p:cNvPr>
          <p:cNvSpPr txBox="1"/>
          <p:nvPr/>
        </p:nvSpPr>
        <p:spPr>
          <a:xfrm>
            <a:off x="2127250" y="2378075"/>
            <a:ext cx="10058401" cy="6270691"/>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N way K shot</a:t>
            </a:r>
          </a:p>
          <a:p>
            <a:pPr marL="1200150" lvl="1"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FEW-NERD</a:t>
            </a:r>
          </a:p>
          <a:p>
            <a:pPr marL="1200150" lvl="1" indent="-742950">
              <a:lnSpc>
                <a:spcPct val="150000"/>
              </a:lnSpc>
              <a:buClr>
                <a:srgbClr val="0000FF"/>
              </a:buClr>
              <a:buFont typeface="Wingdings" panose="05000000000000000000" pitchFamily="2" charset="2"/>
              <a:buChar char="l"/>
            </a:pPr>
            <a:r>
              <a:rPr lang="en-US" altLang="zh-CN" sz="4400" dirty="0" err="1">
                <a:latin typeface="Gill Sans MT" panose="020B0502020104020203" pitchFamily="34" charset="0"/>
              </a:rPr>
              <a:t>FewRel</a:t>
            </a:r>
            <a:endParaRPr lang="en-US" altLang="zh-CN" sz="4400" dirty="0">
              <a:latin typeface="Gill Sans MT" panose="020B0502020104020203" pitchFamily="34" charset="0"/>
            </a:endParaRPr>
          </a:p>
          <a:p>
            <a:pPr marL="1200150" lvl="1" indent="-742950">
              <a:lnSpc>
                <a:spcPct val="150000"/>
              </a:lnSpc>
              <a:buClr>
                <a:srgbClr val="0000FF"/>
              </a:buClr>
              <a:buFont typeface="Wingdings" panose="05000000000000000000" pitchFamily="2" charset="2"/>
              <a:buChar char="l"/>
            </a:pPr>
            <a:r>
              <a:rPr lang="en-US" altLang="zh-CN" sz="4400" dirty="0" err="1">
                <a:latin typeface="Gill Sans MT" panose="020B0502020104020203" pitchFamily="34" charset="0"/>
              </a:rPr>
              <a:t>FewEvent</a:t>
            </a:r>
            <a:endParaRPr lang="en-US" altLang="zh-CN" sz="4400" dirty="0">
              <a:latin typeface="Gill Sans MT" panose="020B0502020104020203" pitchFamily="34" charset="0"/>
            </a:endParaRPr>
          </a:p>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Cross lingual</a:t>
            </a:r>
          </a:p>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Unsupervised Learning </a:t>
            </a:r>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39</a:t>
            </a:fld>
            <a:endParaRPr sz="2300" dirty="0">
              <a:latin typeface="Gill Sans MT"/>
              <a:cs typeface="Gill Sans MT"/>
            </a:endParaRPr>
          </a:p>
        </p:txBody>
      </p:sp>
    </p:spTree>
    <p:extLst>
      <p:ext uri="{BB962C8B-B14F-4D97-AF65-F5344CB8AC3E}">
        <p14:creationId xmlns:p14="http://schemas.microsoft.com/office/powerpoint/2010/main" val="1903372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7192890" y="225777"/>
            <a:ext cx="5718319" cy="1154162"/>
          </a:xfrm>
        </p:spPr>
        <p:txBody>
          <a:bodyPr/>
          <a:lstStyle/>
          <a:p>
            <a:pPr algn="ctr"/>
            <a:r>
              <a:rPr lang="en-US" altLang="zh-CN" dirty="0"/>
              <a:t>Approach  </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4</a:t>
            </a:fld>
            <a:endParaRPr sz="2300" dirty="0">
              <a:latin typeface="Gill Sans MT"/>
              <a:cs typeface="Gill Sans MT"/>
            </a:endParaRPr>
          </a:p>
        </p:txBody>
      </p:sp>
      <p:pic>
        <p:nvPicPr>
          <p:cNvPr id="3" name="图片 2">
            <a:extLst>
              <a:ext uri="{FF2B5EF4-FFF2-40B4-BE49-F238E27FC236}">
                <a16:creationId xmlns:a16="http://schemas.microsoft.com/office/drawing/2014/main" id="{F99D0312-6DAC-48EE-B3E3-C995B83AB76D}"/>
              </a:ext>
            </a:extLst>
          </p:cNvPr>
          <p:cNvPicPr>
            <a:picLocks noChangeAspect="1"/>
          </p:cNvPicPr>
          <p:nvPr/>
        </p:nvPicPr>
        <p:blipFill rotWithShape="1">
          <a:blip r:embed="rId3"/>
          <a:srcRect r="1724"/>
          <a:stretch/>
        </p:blipFill>
        <p:spPr>
          <a:xfrm>
            <a:off x="0" y="2378075"/>
            <a:ext cx="19958050" cy="7458153"/>
          </a:xfrm>
          <a:prstGeom prst="rect">
            <a:avLst/>
          </a:prstGeom>
        </p:spPr>
      </p:pic>
    </p:spTree>
    <p:extLst>
      <p:ext uri="{BB962C8B-B14F-4D97-AF65-F5344CB8AC3E}">
        <p14:creationId xmlns:p14="http://schemas.microsoft.com/office/powerpoint/2010/main" val="12761908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7192890" y="6731"/>
            <a:ext cx="5718319" cy="1231106"/>
          </a:xfrm>
        </p:spPr>
        <p:txBody>
          <a:bodyPr/>
          <a:lstStyle/>
          <a:p>
            <a:pPr algn="ctr"/>
            <a:r>
              <a:rPr lang="en-US" altLang="zh-CN" sz="8000" dirty="0">
                <a:latin typeface="Gill Sans MT" panose="020B0502020104020203" pitchFamily="34" charset="0"/>
              </a:rPr>
              <a:t>FEW-NERD</a:t>
            </a:r>
            <a:r>
              <a:rPr lang="en-US" altLang="zh-CN" dirty="0"/>
              <a:t> </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40</a:t>
            </a:fld>
            <a:endParaRPr sz="2300" dirty="0">
              <a:latin typeface="Gill Sans MT"/>
              <a:cs typeface="Gill Sans MT"/>
            </a:endParaRPr>
          </a:p>
        </p:txBody>
      </p:sp>
      <p:pic>
        <p:nvPicPr>
          <p:cNvPr id="3" name="图片 2">
            <a:extLst>
              <a:ext uri="{FF2B5EF4-FFF2-40B4-BE49-F238E27FC236}">
                <a16:creationId xmlns:a16="http://schemas.microsoft.com/office/drawing/2014/main" id="{90AEB243-22C4-4772-A258-4F9003EF0072}"/>
              </a:ext>
            </a:extLst>
          </p:cNvPr>
          <p:cNvPicPr>
            <a:picLocks noChangeAspect="1"/>
          </p:cNvPicPr>
          <p:nvPr/>
        </p:nvPicPr>
        <p:blipFill>
          <a:blip r:embed="rId3"/>
          <a:stretch>
            <a:fillRect/>
          </a:stretch>
        </p:blipFill>
        <p:spPr>
          <a:xfrm>
            <a:off x="7766050" y="1479318"/>
            <a:ext cx="11506200" cy="9830032"/>
          </a:xfrm>
          <a:prstGeom prst="rect">
            <a:avLst/>
          </a:prstGeom>
        </p:spPr>
      </p:pic>
      <p:sp>
        <p:nvSpPr>
          <p:cNvPr id="6" name="文本框 5">
            <a:extLst>
              <a:ext uri="{FF2B5EF4-FFF2-40B4-BE49-F238E27FC236}">
                <a16:creationId xmlns:a16="http://schemas.microsoft.com/office/drawing/2014/main" id="{2150CECB-0B74-4F8F-9FFF-8D1006AB8E51}"/>
              </a:ext>
            </a:extLst>
          </p:cNvPr>
          <p:cNvSpPr txBox="1"/>
          <p:nvPr/>
        </p:nvSpPr>
        <p:spPr>
          <a:xfrm>
            <a:off x="679451" y="2634681"/>
            <a:ext cx="8305800" cy="7082645"/>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New</a:t>
            </a:r>
          </a:p>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8 coarse-grained entity types</a:t>
            </a:r>
          </a:p>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66 fine-grained entity types</a:t>
            </a:r>
          </a:p>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Construct train, dev and test according to the coarse-grained</a:t>
            </a:r>
          </a:p>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coarse-grained types are shared.60/20/20</a:t>
            </a:r>
          </a:p>
        </p:txBody>
      </p:sp>
      <p:sp>
        <p:nvSpPr>
          <p:cNvPr id="5" name="矩形 4">
            <a:extLst>
              <a:ext uri="{FF2B5EF4-FFF2-40B4-BE49-F238E27FC236}">
                <a16:creationId xmlns:a16="http://schemas.microsoft.com/office/drawing/2014/main" id="{CE2302E9-D103-4255-B312-15EDCE7CB527}"/>
              </a:ext>
            </a:extLst>
          </p:cNvPr>
          <p:cNvSpPr/>
          <p:nvPr/>
        </p:nvSpPr>
        <p:spPr>
          <a:xfrm>
            <a:off x="21082" y="10926130"/>
            <a:ext cx="6538649" cy="369332"/>
          </a:xfrm>
          <a:prstGeom prst="rect">
            <a:avLst/>
          </a:prstGeom>
        </p:spPr>
        <p:txBody>
          <a:bodyPr wrap="none">
            <a:spAutoFit/>
          </a:bodyPr>
          <a:lstStyle/>
          <a:p>
            <a:r>
              <a:rPr lang="en-US" altLang="zh-CN" i="1" dirty="0">
                <a:solidFill>
                  <a:srgbClr val="0000FF"/>
                </a:solidFill>
                <a:latin typeface="Times New Roman" panose="02020603050405020304" pitchFamily="18" charset="0"/>
                <a:cs typeface="Times New Roman" panose="02020603050405020304" pitchFamily="18" charset="0"/>
              </a:rPr>
              <a:t>[ACL21]F</a:t>
            </a:r>
            <a:r>
              <a:rPr lang="en-US" altLang="zh-CN" sz="1400" i="1" dirty="0">
                <a:solidFill>
                  <a:srgbClr val="0000FF"/>
                </a:solidFill>
                <a:latin typeface="Times New Roman" panose="02020603050405020304" pitchFamily="18" charset="0"/>
                <a:cs typeface="Times New Roman" panose="02020603050405020304" pitchFamily="18" charset="0"/>
              </a:rPr>
              <a:t>EW</a:t>
            </a:r>
            <a:r>
              <a:rPr lang="en-US" altLang="zh-CN" i="1" dirty="0">
                <a:solidFill>
                  <a:srgbClr val="0000FF"/>
                </a:solidFill>
                <a:latin typeface="Times New Roman" panose="02020603050405020304" pitchFamily="18" charset="0"/>
                <a:cs typeface="Times New Roman" panose="02020603050405020304" pitchFamily="18" charset="0"/>
              </a:rPr>
              <a:t>-NERD: A Few-shot Named Entity Recognition Dataset</a:t>
            </a:r>
            <a:endParaRPr lang="zh-CN" altLang="en-US" i="1" dirty="0">
              <a:solidFill>
                <a:srgbClr val="00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10341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7192890" y="6731"/>
            <a:ext cx="5718319" cy="1154162"/>
          </a:xfrm>
        </p:spPr>
        <p:txBody>
          <a:bodyPr/>
          <a:lstStyle/>
          <a:p>
            <a:pPr algn="ctr"/>
            <a:r>
              <a:rPr lang="en-US" altLang="zh-CN" dirty="0"/>
              <a:t>Sampling </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41</a:t>
            </a:fld>
            <a:endParaRPr sz="2300" dirty="0">
              <a:latin typeface="Gill Sans MT"/>
              <a:cs typeface="Gill Sans MT"/>
            </a:endParaRPr>
          </a:p>
        </p:txBody>
      </p:sp>
      <p:pic>
        <p:nvPicPr>
          <p:cNvPr id="5" name="图片 4">
            <a:extLst>
              <a:ext uri="{FF2B5EF4-FFF2-40B4-BE49-F238E27FC236}">
                <a16:creationId xmlns:a16="http://schemas.microsoft.com/office/drawing/2014/main" id="{C57F2CBB-E5E4-4822-B6B3-1ED7CB02C1EA}"/>
              </a:ext>
            </a:extLst>
          </p:cNvPr>
          <p:cNvPicPr>
            <a:picLocks noChangeAspect="1"/>
          </p:cNvPicPr>
          <p:nvPr/>
        </p:nvPicPr>
        <p:blipFill>
          <a:blip r:embed="rId3"/>
          <a:stretch>
            <a:fillRect/>
          </a:stretch>
        </p:blipFill>
        <p:spPr>
          <a:xfrm>
            <a:off x="10329165" y="1844675"/>
            <a:ext cx="7262938" cy="8533953"/>
          </a:xfrm>
          <a:prstGeom prst="rect">
            <a:avLst/>
          </a:prstGeom>
        </p:spPr>
      </p:pic>
      <p:sp>
        <p:nvSpPr>
          <p:cNvPr id="7" name="文本框 6">
            <a:extLst>
              <a:ext uri="{FF2B5EF4-FFF2-40B4-BE49-F238E27FC236}">
                <a16:creationId xmlns:a16="http://schemas.microsoft.com/office/drawing/2014/main" id="{E31348CF-E092-4FCB-A750-44040B255488}"/>
              </a:ext>
            </a:extLst>
          </p:cNvPr>
          <p:cNvSpPr txBox="1"/>
          <p:nvPr/>
        </p:nvSpPr>
        <p:spPr>
          <a:xfrm>
            <a:off x="1118092" y="2759075"/>
            <a:ext cx="8686800" cy="3019994"/>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Sentence may contain multiple entities from different classes.</a:t>
            </a:r>
          </a:p>
          <a:p>
            <a:pPr marL="742950" indent="-742950">
              <a:lnSpc>
                <a:spcPct val="150000"/>
              </a:lnSpc>
              <a:buClr>
                <a:srgbClr val="0000FF"/>
              </a:buClr>
              <a:buFont typeface="Wingdings" panose="05000000000000000000" pitchFamily="2" charset="2"/>
              <a:buChar char="l"/>
            </a:pPr>
            <a:endParaRPr lang="en-US" altLang="zh-CN" sz="4400" dirty="0">
              <a:latin typeface="Gill Sans MT" panose="020B0502020104020203" pitchFamily="34" charset="0"/>
            </a:endParaRPr>
          </a:p>
        </p:txBody>
      </p:sp>
      <p:sp>
        <p:nvSpPr>
          <p:cNvPr id="8" name="矩形 7">
            <a:extLst>
              <a:ext uri="{FF2B5EF4-FFF2-40B4-BE49-F238E27FC236}">
                <a16:creationId xmlns:a16="http://schemas.microsoft.com/office/drawing/2014/main" id="{0BC5615D-B22C-4808-BEAD-DB7376E1C233}"/>
              </a:ext>
            </a:extLst>
          </p:cNvPr>
          <p:cNvSpPr/>
          <p:nvPr/>
        </p:nvSpPr>
        <p:spPr>
          <a:xfrm>
            <a:off x="21082" y="10926130"/>
            <a:ext cx="6551473" cy="369332"/>
          </a:xfrm>
          <a:prstGeom prst="rect">
            <a:avLst/>
          </a:prstGeom>
        </p:spPr>
        <p:txBody>
          <a:bodyPr wrap="none">
            <a:spAutoFit/>
          </a:bodyPr>
          <a:lstStyle/>
          <a:p>
            <a:r>
              <a:rPr lang="en-US" altLang="zh-CN" i="1" dirty="0">
                <a:solidFill>
                  <a:srgbClr val="0000FF"/>
                </a:solidFill>
                <a:latin typeface="Times New Roman" panose="02020603050405020304" pitchFamily="18" charset="0"/>
                <a:cs typeface="Times New Roman" panose="02020603050405020304" pitchFamily="18" charset="0"/>
              </a:rPr>
              <a:t>[ACL21]F</a:t>
            </a:r>
            <a:r>
              <a:rPr lang="en-US" altLang="zh-CN" sz="1400" i="1" dirty="0">
                <a:solidFill>
                  <a:srgbClr val="0000FF"/>
                </a:solidFill>
                <a:latin typeface="Times New Roman" panose="02020603050405020304" pitchFamily="18" charset="0"/>
                <a:cs typeface="Times New Roman" panose="02020603050405020304" pitchFamily="18" charset="0"/>
              </a:rPr>
              <a:t>EW</a:t>
            </a:r>
            <a:r>
              <a:rPr lang="en-US" altLang="zh-CN" i="1" dirty="0">
                <a:solidFill>
                  <a:srgbClr val="0000FF"/>
                </a:solidFill>
                <a:latin typeface="Times New Roman" panose="02020603050405020304" pitchFamily="18" charset="0"/>
                <a:cs typeface="Times New Roman" panose="02020603050405020304" pitchFamily="18" charset="0"/>
              </a:rPr>
              <a:t>-NERD: A Few-shot Named Entity Recognition Dataset</a:t>
            </a:r>
            <a:endParaRPr lang="zh-CN" altLang="en-US" i="1" dirty="0">
              <a:solidFill>
                <a:srgbClr val="00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31956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7192890" y="176774"/>
            <a:ext cx="5718319" cy="1154162"/>
          </a:xfrm>
        </p:spPr>
        <p:txBody>
          <a:bodyPr/>
          <a:lstStyle/>
          <a:p>
            <a:pPr algn="ctr"/>
            <a:r>
              <a:rPr lang="en-US" altLang="zh-CN" dirty="0" err="1"/>
              <a:t>Fewrel</a:t>
            </a:r>
            <a:r>
              <a:rPr lang="en-US" altLang="zh-CN" dirty="0"/>
              <a:t> </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42</a:t>
            </a:fld>
            <a:endParaRPr sz="2300" dirty="0">
              <a:latin typeface="Gill Sans MT"/>
              <a:cs typeface="Gill Sans MT"/>
            </a:endParaRPr>
          </a:p>
        </p:txBody>
      </p:sp>
      <p:sp>
        <p:nvSpPr>
          <p:cNvPr id="7" name="文本框 6">
            <a:extLst>
              <a:ext uri="{FF2B5EF4-FFF2-40B4-BE49-F238E27FC236}">
                <a16:creationId xmlns:a16="http://schemas.microsoft.com/office/drawing/2014/main" id="{E31348CF-E092-4FCB-A750-44040B255488}"/>
              </a:ext>
            </a:extLst>
          </p:cNvPr>
          <p:cNvSpPr txBox="1"/>
          <p:nvPr/>
        </p:nvSpPr>
        <p:spPr>
          <a:xfrm>
            <a:off x="984250" y="3368675"/>
            <a:ext cx="8686800" cy="4035657"/>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100 relation</a:t>
            </a:r>
          </a:p>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700 instances/relation</a:t>
            </a:r>
          </a:p>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64/16/20</a:t>
            </a:r>
          </a:p>
          <a:p>
            <a:pPr marL="742950" indent="-742950">
              <a:lnSpc>
                <a:spcPct val="150000"/>
              </a:lnSpc>
              <a:buClr>
                <a:srgbClr val="0000FF"/>
              </a:buClr>
              <a:buFont typeface="Wingdings" panose="05000000000000000000" pitchFamily="2" charset="2"/>
              <a:buChar char="l"/>
            </a:pPr>
            <a:endParaRPr lang="en-US" altLang="zh-CN" sz="4400" dirty="0">
              <a:latin typeface="Gill Sans MT" panose="020B0502020104020203" pitchFamily="34" charset="0"/>
            </a:endParaRPr>
          </a:p>
        </p:txBody>
      </p:sp>
      <p:pic>
        <p:nvPicPr>
          <p:cNvPr id="3" name="图片 2">
            <a:extLst>
              <a:ext uri="{FF2B5EF4-FFF2-40B4-BE49-F238E27FC236}">
                <a16:creationId xmlns:a16="http://schemas.microsoft.com/office/drawing/2014/main" id="{B0CACEC2-A647-495B-9632-9FE661F942A3}"/>
              </a:ext>
            </a:extLst>
          </p:cNvPr>
          <p:cNvPicPr>
            <a:picLocks noChangeAspect="1"/>
          </p:cNvPicPr>
          <p:nvPr/>
        </p:nvPicPr>
        <p:blipFill>
          <a:blip r:embed="rId3"/>
          <a:stretch>
            <a:fillRect/>
          </a:stretch>
        </p:blipFill>
        <p:spPr>
          <a:xfrm>
            <a:off x="8680450" y="1768475"/>
            <a:ext cx="9943351" cy="8105206"/>
          </a:xfrm>
          <a:prstGeom prst="rect">
            <a:avLst/>
          </a:prstGeom>
        </p:spPr>
      </p:pic>
      <p:sp>
        <p:nvSpPr>
          <p:cNvPr id="8" name="矩形 7">
            <a:extLst>
              <a:ext uri="{FF2B5EF4-FFF2-40B4-BE49-F238E27FC236}">
                <a16:creationId xmlns:a16="http://schemas.microsoft.com/office/drawing/2014/main" id="{740E6D86-32C5-4A7F-9341-35231ECAA332}"/>
              </a:ext>
            </a:extLst>
          </p:cNvPr>
          <p:cNvSpPr/>
          <p:nvPr/>
        </p:nvSpPr>
        <p:spPr>
          <a:xfrm>
            <a:off x="146050" y="10602964"/>
            <a:ext cx="7362015" cy="646331"/>
          </a:xfrm>
          <a:prstGeom prst="rect">
            <a:avLst/>
          </a:prstGeom>
        </p:spPr>
        <p:txBody>
          <a:bodyPr wrap="none">
            <a:spAutoFit/>
          </a:bodyPr>
          <a:lstStyle/>
          <a:p>
            <a:r>
              <a:rPr lang="en-US" altLang="zh-CN" i="1" dirty="0">
                <a:solidFill>
                  <a:srgbClr val="0000FF"/>
                </a:solidFill>
                <a:latin typeface="Times New Roman" panose="02020603050405020304" pitchFamily="18" charset="0"/>
                <a:cs typeface="Times New Roman" panose="02020603050405020304" pitchFamily="18" charset="0"/>
              </a:rPr>
              <a:t>[ACL18]</a:t>
            </a:r>
            <a:r>
              <a:rPr lang="en-US" altLang="zh-CN" i="1" dirty="0" err="1">
                <a:solidFill>
                  <a:srgbClr val="0000FF"/>
                </a:solidFill>
                <a:latin typeface="Times New Roman" panose="02020603050405020304" pitchFamily="18" charset="0"/>
                <a:cs typeface="Times New Roman" panose="02020603050405020304" pitchFamily="18" charset="0"/>
              </a:rPr>
              <a:t>FewRel</a:t>
            </a:r>
            <a:r>
              <a:rPr lang="en-US" altLang="zh-CN" i="1" dirty="0">
                <a:solidFill>
                  <a:srgbClr val="0000FF"/>
                </a:solidFill>
                <a:latin typeface="Times New Roman" panose="02020603050405020304" pitchFamily="18" charset="0"/>
                <a:cs typeface="Times New Roman" panose="02020603050405020304" pitchFamily="18" charset="0"/>
              </a:rPr>
              <a:t>: A Large-Scale Supervised Few-Shot Relation Classification</a:t>
            </a:r>
          </a:p>
          <a:p>
            <a:r>
              <a:rPr lang="en-US" altLang="zh-CN" i="1" dirty="0">
                <a:solidFill>
                  <a:srgbClr val="0000FF"/>
                </a:solidFill>
                <a:latin typeface="Times New Roman" panose="02020603050405020304" pitchFamily="18" charset="0"/>
                <a:cs typeface="Times New Roman" panose="02020603050405020304" pitchFamily="18" charset="0"/>
              </a:rPr>
              <a:t>Dataset with State-of-the-Art Evaluation</a:t>
            </a:r>
            <a:endParaRPr lang="zh-CN" altLang="en-US" i="1" dirty="0">
              <a:solidFill>
                <a:srgbClr val="00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34208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7192890" y="281507"/>
            <a:ext cx="5718319" cy="1154162"/>
          </a:xfrm>
        </p:spPr>
        <p:txBody>
          <a:bodyPr/>
          <a:lstStyle/>
          <a:p>
            <a:pPr algn="ctr"/>
            <a:r>
              <a:rPr lang="en-US" altLang="zh-CN" dirty="0" err="1"/>
              <a:t>Fewevent</a:t>
            </a:r>
            <a:r>
              <a:rPr lang="en-US" altLang="zh-CN" dirty="0"/>
              <a:t> </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43</a:t>
            </a:fld>
            <a:endParaRPr sz="2300" dirty="0">
              <a:latin typeface="Gill Sans MT"/>
              <a:cs typeface="Gill Sans MT"/>
            </a:endParaRPr>
          </a:p>
        </p:txBody>
      </p:sp>
      <p:sp>
        <p:nvSpPr>
          <p:cNvPr id="7" name="文本框 6">
            <a:extLst>
              <a:ext uri="{FF2B5EF4-FFF2-40B4-BE49-F238E27FC236}">
                <a16:creationId xmlns:a16="http://schemas.microsoft.com/office/drawing/2014/main" id="{E31348CF-E092-4FCB-A750-44040B255488}"/>
              </a:ext>
            </a:extLst>
          </p:cNvPr>
          <p:cNvSpPr txBox="1"/>
          <p:nvPr/>
        </p:nvSpPr>
        <p:spPr>
          <a:xfrm>
            <a:off x="1289050" y="3368675"/>
            <a:ext cx="5029200" cy="3019994"/>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100 event type</a:t>
            </a:r>
          </a:p>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80/10/10</a:t>
            </a:r>
          </a:p>
          <a:p>
            <a:pPr marL="742950" indent="-742950">
              <a:lnSpc>
                <a:spcPct val="150000"/>
              </a:lnSpc>
              <a:buClr>
                <a:srgbClr val="0000FF"/>
              </a:buClr>
              <a:buFont typeface="Wingdings" panose="05000000000000000000" pitchFamily="2" charset="2"/>
              <a:buChar char="l"/>
            </a:pPr>
            <a:endParaRPr lang="en-US" altLang="zh-CN" sz="4400" dirty="0">
              <a:latin typeface="Gill Sans MT" panose="020B0502020104020203" pitchFamily="34" charset="0"/>
            </a:endParaRPr>
          </a:p>
        </p:txBody>
      </p:sp>
      <p:pic>
        <p:nvPicPr>
          <p:cNvPr id="5" name="图片 4">
            <a:extLst>
              <a:ext uri="{FF2B5EF4-FFF2-40B4-BE49-F238E27FC236}">
                <a16:creationId xmlns:a16="http://schemas.microsoft.com/office/drawing/2014/main" id="{3C377459-3F6E-4BA7-ACC9-A2F975697D0F}"/>
              </a:ext>
            </a:extLst>
          </p:cNvPr>
          <p:cNvPicPr>
            <a:picLocks noChangeAspect="1"/>
          </p:cNvPicPr>
          <p:nvPr/>
        </p:nvPicPr>
        <p:blipFill rotWithShape="1">
          <a:blip r:embed="rId3"/>
          <a:srcRect r="7392" b="3922"/>
          <a:stretch/>
        </p:blipFill>
        <p:spPr>
          <a:xfrm>
            <a:off x="7004050" y="1768475"/>
            <a:ext cx="12711642" cy="8382000"/>
          </a:xfrm>
          <a:prstGeom prst="rect">
            <a:avLst/>
          </a:prstGeom>
        </p:spPr>
      </p:pic>
      <p:sp>
        <p:nvSpPr>
          <p:cNvPr id="8" name="矩形 7">
            <a:extLst>
              <a:ext uri="{FF2B5EF4-FFF2-40B4-BE49-F238E27FC236}">
                <a16:creationId xmlns:a16="http://schemas.microsoft.com/office/drawing/2014/main" id="{87ED385F-4B19-4114-9A20-A4D1A5349B0C}"/>
              </a:ext>
            </a:extLst>
          </p:cNvPr>
          <p:cNvSpPr/>
          <p:nvPr/>
        </p:nvSpPr>
        <p:spPr>
          <a:xfrm>
            <a:off x="146050" y="10602964"/>
            <a:ext cx="6985630" cy="646331"/>
          </a:xfrm>
          <a:prstGeom prst="rect">
            <a:avLst/>
          </a:prstGeom>
        </p:spPr>
        <p:txBody>
          <a:bodyPr wrap="none">
            <a:spAutoFit/>
          </a:bodyPr>
          <a:lstStyle/>
          <a:p>
            <a:r>
              <a:rPr lang="en-US" altLang="zh-CN" i="1" dirty="0">
                <a:solidFill>
                  <a:srgbClr val="0000FF"/>
                </a:solidFill>
                <a:latin typeface="Times New Roman" panose="02020603050405020304" pitchFamily="18" charset="0"/>
                <a:cs typeface="Times New Roman" panose="02020603050405020304" pitchFamily="18" charset="0"/>
              </a:rPr>
              <a:t>[WSDM 2020]Meta-Learning with Dynamic-Memory-Based Prototypical</a:t>
            </a:r>
          </a:p>
          <a:p>
            <a:r>
              <a:rPr lang="en-US" altLang="zh-CN" i="1" dirty="0">
                <a:solidFill>
                  <a:srgbClr val="0000FF"/>
                </a:solidFill>
                <a:latin typeface="Times New Roman" panose="02020603050405020304" pitchFamily="18" charset="0"/>
                <a:cs typeface="Times New Roman" panose="02020603050405020304" pitchFamily="18" charset="0"/>
              </a:rPr>
              <a:t>Network for Few-Shot Event Detection</a:t>
            </a:r>
            <a:endParaRPr lang="zh-CN" altLang="en-US" i="1" dirty="0">
              <a:solidFill>
                <a:srgbClr val="00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72810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6089236" y="72818"/>
            <a:ext cx="7938329" cy="1495593"/>
          </a:xfrm>
        </p:spPr>
        <p:txBody>
          <a:bodyPr/>
          <a:lstStyle/>
          <a:p>
            <a:r>
              <a:rPr lang="en-US" altLang="zh-CN" dirty="0"/>
              <a:t>Cross-lingual-NER </a:t>
            </a:r>
            <a:endParaRPr lang="zh-CN" altLang="en-US" dirty="0"/>
          </a:p>
        </p:txBody>
      </p:sp>
      <p:sp>
        <p:nvSpPr>
          <p:cNvPr id="4" name="文本框 3">
            <a:extLst>
              <a:ext uri="{FF2B5EF4-FFF2-40B4-BE49-F238E27FC236}">
                <a16:creationId xmlns:a16="http://schemas.microsoft.com/office/drawing/2014/main" id="{65012A85-8BE9-4789-BC60-2FC47B517827}"/>
              </a:ext>
            </a:extLst>
          </p:cNvPr>
          <p:cNvSpPr txBox="1"/>
          <p:nvPr/>
        </p:nvSpPr>
        <p:spPr>
          <a:xfrm>
            <a:off x="2660650" y="3129015"/>
            <a:ext cx="13716000" cy="5051319"/>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Cross-lingual NER with minimal resources</a:t>
            </a:r>
          </a:p>
          <a:p>
            <a:pPr marL="1200150" lvl="1" indent="-742950">
              <a:lnSpc>
                <a:spcPct val="150000"/>
              </a:lnSpc>
              <a:buClr>
                <a:srgbClr val="0000FF"/>
              </a:buClr>
              <a:buFont typeface="Wingdings" panose="05000000000000000000" pitchFamily="2" charset="2"/>
              <a:buChar char="ü"/>
            </a:pPr>
            <a:r>
              <a:rPr lang="en-US" altLang="zh-CN" sz="4400" dirty="0">
                <a:latin typeface="Gill Sans MT" panose="020B0502020104020203" pitchFamily="34" charset="0"/>
              </a:rPr>
              <a:t>Annotation projection(first translate)---noisy</a:t>
            </a:r>
          </a:p>
          <a:p>
            <a:pPr marL="1200150" lvl="1" indent="-742950">
              <a:lnSpc>
                <a:spcPct val="150000"/>
              </a:lnSpc>
              <a:buClr>
                <a:srgbClr val="0000FF"/>
              </a:buClr>
              <a:buFont typeface="Wingdings" panose="05000000000000000000" pitchFamily="2" charset="2"/>
              <a:buChar char="ü"/>
            </a:pPr>
            <a:r>
              <a:rPr lang="en-US" altLang="zh-CN" sz="4400" dirty="0">
                <a:latin typeface="Gill Sans MT" panose="020B0502020104020203" pitchFamily="34" charset="0"/>
              </a:rPr>
              <a:t>Direct transfer(Cross-lingual word embeddings)</a:t>
            </a:r>
          </a:p>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Direct transfer + meta learning</a:t>
            </a:r>
          </a:p>
          <a:p>
            <a:pPr marL="742950" indent="-742950">
              <a:lnSpc>
                <a:spcPct val="150000"/>
              </a:lnSpc>
              <a:buClr>
                <a:srgbClr val="0000FF"/>
              </a:buClr>
              <a:buFont typeface="Wingdings" panose="05000000000000000000" pitchFamily="2" charset="2"/>
              <a:buChar char="l"/>
            </a:pPr>
            <a:r>
              <a:rPr lang="zh-CN" altLang="en-US" sz="4000" dirty="0">
                <a:latin typeface="Gill Sans MT" panose="020B0502020104020203" pitchFamily="34" charset="0"/>
              </a:rPr>
              <a:t>单个句子来构造任务</a:t>
            </a:r>
            <a:endParaRPr lang="en-US" altLang="zh-CN" sz="4000" dirty="0">
              <a:latin typeface="Gill Sans MT" panose="020B0502020104020203" pitchFamily="34" charset="0"/>
            </a:endParaRPr>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44</a:t>
            </a:fld>
            <a:endParaRPr sz="2300" dirty="0">
              <a:latin typeface="Gill Sans MT"/>
              <a:cs typeface="Gill Sans MT"/>
            </a:endParaRPr>
          </a:p>
        </p:txBody>
      </p:sp>
      <p:sp>
        <p:nvSpPr>
          <p:cNvPr id="13" name="矩形 12">
            <a:extLst>
              <a:ext uri="{FF2B5EF4-FFF2-40B4-BE49-F238E27FC236}">
                <a16:creationId xmlns:a16="http://schemas.microsoft.com/office/drawing/2014/main" id="{5E4D9922-DF8D-4CFB-974B-211EDC8B20F8}"/>
              </a:ext>
            </a:extLst>
          </p:cNvPr>
          <p:cNvSpPr/>
          <p:nvPr/>
        </p:nvSpPr>
        <p:spPr>
          <a:xfrm>
            <a:off x="146050" y="10602964"/>
            <a:ext cx="8210325" cy="646331"/>
          </a:xfrm>
          <a:prstGeom prst="rect">
            <a:avLst/>
          </a:prstGeom>
        </p:spPr>
        <p:txBody>
          <a:bodyPr wrap="none">
            <a:spAutoFit/>
          </a:bodyPr>
          <a:lstStyle/>
          <a:p>
            <a:r>
              <a:rPr lang="en-US" altLang="zh-CN" i="1" dirty="0">
                <a:solidFill>
                  <a:srgbClr val="0000FF"/>
                </a:solidFill>
                <a:latin typeface="Times New Roman" panose="02020603050405020304" pitchFamily="18" charset="0"/>
                <a:cs typeface="Times New Roman" panose="02020603050405020304" pitchFamily="18" charset="0"/>
              </a:rPr>
              <a:t>[AAAI20]Enhanced Meta-Learning for Cross-lingual Named Entity Recognition with</a:t>
            </a:r>
          </a:p>
          <a:p>
            <a:r>
              <a:rPr lang="en-US" altLang="zh-CN" i="1" dirty="0">
                <a:solidFill>
                  <a:srgbClr val="0000FF"/>
                </a:solidFill>
                <a:latin typeface="Times New Roman" panose="02020603050405020304" pitchFamily="18" charset="0"/>
                <a:cs typeface="Times New Roman" panose="02020603050405020304" pitchFamily="18" charset="0"/>
              </a:rPr>
              <a:t>Minimal Resources</a:t>
            </a:r>
            <a:endParaRPr lang="zh-CN" altLang="en-US" i="1" dirty="0">
              <a:solidFill>
                <a:srgbClr val="00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04117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6089236" y="72818"/>
            <a:ext cx="7938329" cy="1495593"/>
          </a:xfrm>
        </p:spPr>
        <p:txBody>
          <a:bodyPr/>
          <a:lstStyle/>
          <a:p>
            <a:r>
              <a:rPr lang="en-US" altLang="zh-CN" dirty="0"/>
              <a:t>Cross-lingual-NER </a:t>
            </a:r>
            <a:endParaRPr lang="zh-CN" altLang="en-US" dirty="0"/>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45</a:t>
            </a:fld>
            <a:endParaRPr sz="2300" dirty="0">
              <a:latin typeface="Gill Sans MT"/>
              <a:cs typeface="Gill Sans MT"/>
            </a:endParaRPr>
          </a:p>
        </p:txBody>
      </p:sp>
      <p:sp>
        <p:nvSpPr>
          <p:cNvPr id="8" name="矩形 7">
            <a:extLst>
              <a:ext uri="{FF2B5EF4-FFF2-40B4-BE49-F238E27FC236}">
                <a16:creationId xmlns:a16="http://schemas.microsoft.com/office/drawing/2014/main" id="{0C303198-BBFF-465D-A3C6-98D8F7175FE1}"/>
              </a:ext>
            </a:extLst>
          </p:cNvPr>
          <p:cNvSpPr/>
          <p:nvPr/>
        </p:nvSpPr>
        <p:spPr>
          <a:xfrm>
            <a:off x="146050" y="10602964"/>
            <a:ext cx="8210325" cy="646331"/>
          </a:xfrm>
          <a:prstGeom prst="rect">
            <a:avLst/>
          </a:prstGeom>
        </p:spPr>
        <p:txBody>
          <a:bodyPr wrap="none">
            <a:spAutoFit/>
          </a:bodyPr>
          <a:lstStyle/>
          <a:p>
            <a:r>
              <a:rPr lang="en-US" altLang="zh-CN" i="1" dirty="0">
                <a:solidFill>
                  <a:srgbClr val="0000FF"/>
                </a:solidFill>
                <a:latin typeface="Times New Roman" panose="02020603050405020304" pitchFamily="18" charset="0"/>
                <a:cs typeface="Times New Roman" panose="02020603050405020304" pitchFamily="18" charset="0"/>
              </a:rPr>
              <a:t>[AAAI20]Enhanced Meta-Learning for Cross-lingual Named Entity Recognition with</a:t>
            </a:r>
          </a:p>
          <a:p>
            <a:r>
              <a:rPr lang="en-US" altLang="zh-CN" i="1" dirty="0">
                <a:solidFill>
                  <a:srgbClr val="0000FF"/>
                </a:solidFill>
                <a:latin typeface="Times New Roman" panose="02020603050405020304" pitchFamily="18" charset="0"/>
                <a:cs typeface="Times New Roman" panose="02020603050405020304" pitchFamily="18" charset="0"/>
              </a:rPr>
              <a:t>Minimal Resources</a:t>
            </a:r>
            <a:endParaRPr lang="zh-CN" altLang="en-US" i="1" dirty="0">
              <a:solidFill>
                <a:srgbClr val="0000FF"/>
              </a:solidFill>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7D3D6C90-A56C-424B-AB8E-CFFFE4A42553}"/>
              </a:ext>
            </a:extLst>
          </p:cNvPr>
          <p:cNvPicPr>
            <a:picLocks noChangeAspect="1"/>
          </p:cNvPicPr>
          <p:nvPr/>
        </p:nvPicPr>
        <p:blipFill>
          <a:blip r:embed="rId3"/>
          <a:stretch>
            <a:fillRect/>
          </a:stretch>
        </p:blipFill>
        <p:spPr>
          <a:xfrm>
            <a:off x="603250" y="3597275"/>
            <a:ext cx="18169435" cy="4978712"/>
          </a:xfrm>
          <a:prstGeom prst="rect">
            <a:avLst/>
          </a:prstGeom>
        </p:spPr>
      </p:pic>
    </p:spTree>
    <p:extLst>
      <p:ext uri="{BB962C8B-B14F-4D97-AF65-F5344CB8AC3E}">
        <p14:creationId xmlns:p14="http://schemas.microsoft.com/office/powerpoint/2010/main" val="21640845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8153400" y="163070"/>
            <a:ext cx="3809999" cy="1154162"/>
          </a:xfrm>
        </p:spPr>
        <p:txBody>
          <a:bodyPr/>
          <a:lstStyle/>
          <a:p>
            <a:pPr algn="ctr"/>
            <a:r>
              <a:rPr lang="en-US" altLang="zh-CN" dirty="0"/>
              <a:t>MLRC</a:t>
            </a:r>
            <a:endParaRPr lang="zh-CN" altLang="en-US" dirty="0"/>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46</a:t>
            </a:fld>
            <a:endParaRPr sz="2300" dirty="0">
              <a:latin typeface="Gill Sans MT"/>
              <a:cs typeface="Gill Sans MT"/>
            </a:endParaRPr>
          </a:p>
        </p:txBody>
      </p:sp>
      <p:sp>
        <p:nvSpPr>
          <p:cNvPr id="8" name="矩形 7">
            <a:extLst>
              <a:ext uri="{FF2B5EF4-FFF2-40B4-BE49-F238E27FC236}">
                <a16:creationId xmlns:a16="http://schemas.microsoft.com/office/drawing/2014/main" id="{0C303198-BBFF-465D-A3C6-98D8F7175FE1}"/>
              </a:ext>
            </a:extLst>
          </p:cNvPr>
          <p:cNvSpPr/>
          <p:nvPr/>
        </p:nvSpPr>
        <p:spPr>
          <a:xfrm>
            <a:off x="146050" y="10602964"/>
            <a:ext cx="8956298" cy="369332"/>
          </a:xfrm>
          <a:prstGeom prst="rect">
            <a:avLst/>
          </a:prstGeom>
        </p:spPr>
        <p:txBody>
          <a:bodyPr wrap="none">
            <a:spAutoFit/>
          </a:bodyPr>
          <a:lstStyle/>
          <a:p>
            <a:r>
              <a:rPr lang="en-US" altLang="zh-CN" i="1" dirty="0">
                <a:solidFill>
                  <a:srgbClr val="0000FF"/>
                </a:solidFill>
                <a:latin typeface="Times New Roman" panose="02020603050405020304" pitchFamily="18" charset="0"/>
                <a:cs typeface="Times New Roman" panose="02020603050405020304" pitchFamily="18" charset="0"/>
              </a:rPr>
              <a:t>[ACL19] Model-Agnostic Meta-Learning for Relation Classification with Limited Supervision</a:t>
            </a:r>
            <a:endParaRPr lang="zh-CN" altLang="en-US" i="1" dirty="0">
              <a:solidFill>
                <a:srgbClr val="0000FF"/>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FEEBD4A2-A660-4E65-8C03-5A246A22349B}"/>
              </a:ext>
            </a:extLst>
          </p:cNvPr>
          <p:cNvPicPr>
            <a:picLocks noChangeAspect="1"/>
          </p:cNvPicPr>
          <p:nvPr/>
        </p:nvPicPr>
        <p:blipFill>
          <a:blip r:embed="rId3"/>
          <a:stretch>
            <a:fillRect/>
          </a:stretch>
        </p:blipFill>
        <p:spPr>
          <a:xfrm>
            <a:off x="9290050" y="1463544"/>
            <a:ext cx="9395854" cy="9462586"/>
          </a:xfrm>
          <a:prstGeom prst="rect">
            <a:avLst/>
          </a:prstGeom>
        </p:spPr>
      </p:pic>
      <p:sp>
        <p:nvSpPr>
          <p:cNvPr id="7" name="文本框 6">
            <a:extLst>
              <a:ext uri="{FF2B5EF4-FFF2-40B4-BE49-F238E27FC236}">
                <a16:creationId xmlns:a16="http://schemas.microsoft.com/office/drawing/2014/main" id="{052FC4B3-9A18-4C97-A193-E3A00F5D6934}"/>
              </a:ext>
            </a:extLst>
          </p:cNvPr>
          <p:cNvSpPr txBox="1"/>
          <p:nvPr/>
        </p:nvSpPr>
        <p:spPr>
          <a:xfrm>
            <a:off x="1648392" y="3521075"/>
            <a:ext cx="5951613" cy="2960169"/>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r>
              <a:rPr lang="zh-CN" altLang="en-US" sz="3200" dirty="0">
                <a:latin typeface="Gill Sans MT" panose="020B0502020104020203" pitchFamily="34" charset="0"/>
              </a:rPr>
              <a:t>单个关系来构造任务</a:t>
            </a:r>
            <a:endParaRPr lang="en-US" altLang="zh-CN" sz="3200" dirty="0">
              <a:latin typeface="Gill Sans MT" panose="020B0502020104020203" pitchFamily="34" charset="0"/>
            </a:endParaRPr>
          </a:p>
          <a:p>
            <a:pPr marL="742950" indent="-742950">
              <a:lnSpc>
                <a:spcPct val="150000"/>
              </a:lnSpc>
              <a:buClr>
                <a:srgbClr val="0000FF"/>
              </a:buClr>
              <a:buFont typeface="Wingdings" panose="05000000000000000000" pitchFamily="2" charset="2"/>
              <a:buChar char="l"/>
            </a:pPr>
            <a:r>
              <a:rPr lang="zh-CN" altLang="en-US" sz="3200" dirty="0">
                <a:latin typeface="Gill Sans MT" panose="020B0502020104020203" pitchFamily="34" charset="0"/>
              </a:rPr>
              <a:t>单个任务上更新临时参数，平均后更新在</a:t>
            </a:r>
            <a:r>
              <a:rPr lang="en-US" altLang="zh-CN" sz="3200" dirty="0">
                <a:latin typeface="Gill Sans MT" panose="020B0502020104020203" pitchFamily="34" charset="0"/>
              </a:rPr>
              <a:t>θ</a:t>
            </a:r>
            <a:r>
              <a:rPr lang="zh-CN" altLang="en-US" sz="3200" dirty="0">
                <a:latin typeface="Gill Sans MT" panose="020B0502020104020203" pitchFamily="34" charset="0"/>
              </a:rPr>
              <a:t>上</a:t>
            </a:r>
            <a:endParaRPr lang="en-US" altLang="zh-CN" sz="3200" dirty="0">
              <a:latin typeface="Gill Sans MT" panose="020B0502020104020203" pitchFamily="34" charset="0"/>
            </a:endParaRPr>
          </a:p>
          <a:p>
            <a:pPr marL="742950" indent="-742950">
              <a:lnSpc>
                <a:spcPct val="150000"/>
              </a:lnSpc>
              <a:buClr>
                <a:srgbClr val="0000FF"/>
              </a:buClr>
              <a:buFont typeface="Wingdings" panose="05000000000000000000" pitchFamily="2" charset="2"/>
              <a:buChar char="l"/>
            </a:pPr>
            <a:r>
              <a:rPr lang="zh-CN" altLang="en-US" sz="3200" dirty="0">
                <a:latin typeface="Gill Sans MT" panose="020B0502020104020203" pitchFamily="34" charset="0"/>
              </a:rPr>
              <a:t>和</a:t>
            </a:r>
            <a:r>
              <a:rPr lang="en-US" altLang="zh-CN" sz="3200" dirty="0">
                <a:latin typeface="Gill Sans MT" panose="020B0502020104020203" pitchFamily="34" charset="0"/>
              </a:rPr>
              <a:t>MAML</a:t>
            </a:r>
            <a:r>
              <a:rPr lang="zh-CN" altLang="en-US" sz="3200" dirty="0">
                <a:latin typeface="Gill Sans MT" panose="020B0502020104020203" pitchFamily="34" charset="0"/>
              </a:rPr>
              <a:t>不同</a:t>
            </a:r>
            <a:endParaRPr lang="en-US" altLang="zh-CN" sz="3200" dirty="0">
              <a:latin typeface="Gill Sans MT" panose="020B0502020104020203" pitchFamily="34" charset="0"/>
            </a:endParaRPr>
          </a:p>
        </p:txBody>
      </p:sp>
      <p:sp>
        <p:nvSpPr>
          <p:cNvPr id="5" name="矩形: 圆角 4">
            <a:extLst>
              <a:ext uri="{FF2B5EF4-FFF2-40B4-BE49-F238E27FC236}">
                <a16:creationId xmlns:a16="http://schemas.microsoft.com/office/drawing/2014/main" id="{941E7A3E-3E10-4EA6-9BB8-0AD5BBFE695E}"/>
              </a:ext>
            </a:extLst>
          </p:cNvPr>
          <p:cNvSpPr/>
          <p:nvPr/>
        </p:nvSpPr>
        <p:spPr>
          <a:xfrm>
            <a:off x="10280650" y="8192797"/>
            <a:ext cx="6324600" cy="1653009"/>
          </a:xfrm>
          <a:prstGeom prst="roundRect">
            <a:avLst/>
          </a:prstGeom>
          <a:noFill/>
          <a:ln w="19050">
            <a:solidFill>
              <a:srgbClr val="FF99CC"/>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84963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8153400" y="163070"/>
            <a:ext cx="3809999" cy="1154162"/>
          </a:xfrm>
        </p:spPr>
        <p:txBody>
          <a:bodyPr/>
          <a:lstStyle/>
          <a:p>
            <a:pPr algn="ctr"/>
            <a:r>
              <a:rPr lang="en-US" altLang="zh-CN" dirty="0"/>
              <a:t>SMLMT</a:t>
            </a:r>
            <a:endParaRPr lang="zh-CN" altLang="en-US" dirty="0"/>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47</a:t>
            </a:fld>
            <a:endParaRPr sz="2300" dirty="0">
              <a:latin typeface="Gill Sans MT"/>
              <a:cs typeface="Gill Sans MT"/>
            </a:endParaRPr>
          </a:p>
        </p:txBody>
      </p:sp>
      <p:sp>
        <p:nvSpPr>
          <p:cNvPr id="8" name="矩形 7">
            <a:extLst>
              <a:ext uri="{FF2B5EF4-FFF2-40B4-BE49-F238E27FC236}">
                <a16:creationId xmlns:a16="http://schemas.microsoft.com/office/drawing/2014/main" id="{0C303198-BBFF-465D-A3C6-98D8F7175FE1}"/>
              </a:ext>
            </a:extLst>
          </p:cNvPr>
          <p:cNvSpPr/>
          <p:nvPr/>
        </p:nvSpPr>
        <p:spPr>
          <a:xfrm>
            <a:off x="146050" y="10602964"/>
            <a:ext cx="8956298" cy="369332"/>
          </a:xfrm>
          <a:prstGeom prst="rect">
            <a:avLst/>
          </a:prstGeom>
        </p:spPr>
        <p:txBody>
          <a:bodyPr wrap="none">
            <a:spAutoFit/>
          </a:bodyPr>
          <a:lstStyle/>
          <a:p>
            <a:r>
              <a:rPr lang="en-US" altLang="zh-CN" i="1" dirty="0">
                <a:solidFill>
                  <a:srgbClr val="0000FF"/>
                </a:solidFill>
                <a:latin typeface="Times New Roman" panose="02020603050405020304" pitchFamily="18" charset="0"/>
                <a:cs typeface="Times New Roman" panose="02020603050405020304" pitchFamily="18" charset="0"/>
              </a:rPr>
              <a:t>[ACL19] Model-Agnostic Meta-Learning for Relation Classification with Limited Supervision</a:t>
            </a:r>
            <a:endParaRPr lang="zh-CN" altLang="en-US" i="1" dirty="0">
              <a:solidFill>
                <a:srgbClr val="0000FF"/>
              </a:solidFill>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052FC4B3-9A18-4C97-A193-E3A00F5D6934}"/>
              </a:ext>
            </a:extLst>
          </p:cNvPr>
          <p:cNvSpPr txBox="1"/>
          <p:nvPr/>
        </p:nvSpPr>
        <p:spPr>
          <a:xfrm>
            <a:off x="247875" y="3825875"/>
            <a:ext cx="8356375" cy="1477456"/>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r>
              <a:rPr lang="en-US" altLang="zh-CN" sz="3200" dirty="0">
                <a:solidFill>
                  <a:srgbClr val="0000FF"/>
                </a:solidFill>
                <a:latin typeface="Gill Sans MT" panose="020B0502020104020203" pitchFamily="34" charset="0"/>
              </a:rPr>
              <a:t>N</a:t>
            </a:r>
            <a:r>
              <a:rPr lang="en-US" altLang="zh-CN" sz="3200" dirty="0">
                <a:latin typeface="Gill Sans MT" panose="020B0502020104020203" pitchFamily="34" charset="0"/>
              </a:rPr>
              <a:t> way </a:t>
            </a:r>
            <a:r>
              <a:rPr lang="en-US" altLang="zh-CN" sz="3200" dirty="0">
                <a:solidFill>
                  <a:srgbClr val="0000FF"/>
                </a:solidFill>
                <a:latin typeface="Gill Sans MT" panose="020B0502020104020203" pitchFamily="34" charset="0"/>
              </a:rPr>
              <a:t>K</a:t>
            </a:r>
            <a:r>
              <a:rPr lang="en-US" altLang="zh-CN" sz="3200" dirty="0">
                <a:latin typeface="Gill Sans MT" panose="020B0502020104020203" pitchFamily="34" charset="0"/>
              </a:rPr>
              <a:t> shot = </a:t>
            </a:r>
            <a:r>
              <a:rPr lang="en-US" altLang="zh-CN" sz="3200" dirty="0">
                <a:solidFill>
                  <a:srgbClr val="0000FF"/>
                </a:solidFill>
                <a:latin typeface="Gill Sans MT" panose="020B0502020104020203" pitchFamily="34" charset="0"/>
              </a:rPr>
              <a:t>N</a:t>
            </a:r>
            <a:r>
              <a:rPr lang="en-US" altLang="zh-CN" sz="3200" dirty="0">
                <a:latin typeface="Gill Sans MT" panose="020B0502020104020203" pitchFamily="34" charset="0"/>
              </a:rPr>
              <a:t> mask works </a:t>
            </a:r>
            <a:r>
              <a:rPr lang="en-US" altLang="zh-CN" sz="3200" dirty="0">
                <a:solidFill>
                  <a:srgbClr val="0000FF"/>
                </a:solidFill>
                <a:latin typeface="Gill Sans MT" panose="020B0502020104020203" pitchFamily="34" charset="0"/>
              </a:rPr>
              <a:t>K</a:t>
            </a:r>
            <a:r>
              <a:rPr lang="en-US" altLang="zh-CN" sz="3200" dirty="0">
                <a:latin typeface="Gill Sans MT" panose="020B0502020104020203" pitchFamily="34" charset="0"/>
              </a:rPr>
              <a:t> sentences</a:t>
            </a:r>
          </a:p>
          <a:p>
            <a:pPr marL="742950" indent="-742950">
              <a:lnSpc>
                <a:spcPct val="150000"/>
              </a:lnSpc>
              <a:buClr>
                <a:srgbClr val="0000FF"/>
              </a:buClr>
              <a:buFont typeface="Wingdings" panose="05000000000000000000" pitchFamily="2" charset="2"/>
              <a:buChar char="l"/>
            </a:pPr>
            <a:r>
              <a:rPr lang="zh-CN" altLang="en-US" sz="3200" dirty="0">
                <a:latin typeface="Gill Sans MT" panose="020B0502020104020203" pitchFamily="34" charset="0"/>
              </a:rPr>
              <a:t>任务数量足够多</a:t>
            </a:r>
            <a:endParaRPr lang="en-US" altLang="zh-CN" sz="3200" dirty="0">
              <a:latin typeface="Gill Sans MT" panose="020B0502020104020203" pitchFamily="34" charset="0"/>
            </a:endParaRPr>
          </a:p>
        </p:txBody>
      </p:sp>
      <p:pic>
        <p:nvPicPr>
          <p:cNvPr id="3" name="图片 2">
            <a:extLst>
              <a:ext uri="{FF2B5EF4-FFF2-40B4-BE49-F238E27FC236}">
                <a16:creationId xmlns:a16="http://schemas.microsoft.com/office/drawing/2014/main" id="{4595F665-97C6-4703-A66F-09F868D4E53C}"/>
              </a:ext>
            </a:extLst>
          </p:cNvPr>
          <p:cNvPicPr>
            <a:picLocks noChangeAspect="1"/>
          </p:cNvPicPr>
          <p:nvPr/>
        </p:nvPicPr>
        <p:blipFill>
          <a:blip r:embed="rId3"/>
          <a:stretch>
            <a:fillRect/>
          </a:stretch>
        </p:blipFill>
        <p:spPr>
          <a:xfrm>
            <a:off x="8153400" y="2044100"/>
            <a:ext cx="11231931" cy="7831996"/>
          </a:xfrm>
          <a:prstGeom prst="rect">
            <a:avLst/>
          </a:prstGeom>
        </p:spPr>
      </p:pic>
    </p:spTree>
    <p:extLst>
      <p:ext uri="{BB962C8B-B14F-4D97-AF65-F5344CB8AC3E}">
        <p14:creationId xmlns:p14="http://schemas.microsoft.com/office/powerpoint/2010/main" val="1471587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7192890" y="225777"/>
            <a:ext cx="5718319" cy="1154162"/>
          </a:xfrm>
        </p:spPr>
        <p:txBody>
          <a:bodyPr/>
          <a:lstStyle/>
          <a:p>
            <a:pPr algn="ctr"/>
            <a:r>
              <a:rPr lang="en-US" altLang="zh-CN" dirty="0"/>
              <a:t>Approach  </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5</a:t>
            </a:fld>
            <a:endParaRPr sz="2300" dirty="0">
              <a:latin typeface="Gill Sans MT"/>
              <a:cs typeface="Gill Sans MT"/>
            </a:endParaRPr>
          </a:p>
        </p:txBody>
      </p:sp>
      <p:pic>
        <p:nvPicPr>
          <p:cNvPr id="5" name="图片 4">
            <a:extLst>
              <a:ext uri="{FF2B5EF4-FFF2-40B4-BE49-F238E27FC236}">
                <a16:creationId xmlns:a16="http://schemas.microsoft.com/office/drawing/2014/main" id="{34307D21-86FB-445C-91F8-7C1073E54F10}"/>
              </a:ext>
            </a:extLst>
          </p:cNvPr>
          <p:cNvPicPr>
            <a:picLocks noChangeAspect="1"/>
          </p:cNvPicPr>
          <p:nvPr/>
        </p:nvPicPr>
        <p:blipFill>
          <a:blip r:embed="rId3"/>
          <a:stretch>
            <a:fillRect/>
          </a:stretch>
        </p:blipFill>
        <p:spPr>
          <a:xfrm>
            <a:off x="1212850" y="1587769"/>
            <a:ext cx="18440400" cy="9165237"/>
          </a:xfrm>
          <a:prstGeom prst="rect">
            <a:avLst/>
          </a:prstGeom>
        </p:spPr>
      </p:pic>
    </p:spTree>
    <p:extLst>
      <p:ext uri="{BB962C8B-B14F-4D97-AF65-F5344CB8AC3E}">
        <p14:creationId xmlns:p14="http://schemas.microsoft.com/office/powerpoint/2010/main" val="512973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5307770" y="244475"/>
            <a:ext cx="9488560" cy="1237898"/>
          </a:xfrm>
        </p:spPr>
        <p:txBody>
          <a:bodyPr/>
          <a:lstStyle/>
          <a:p>
            <a:pPr algn="ctr"/>
            <a:r>
              <a:rPr lang="en-US" altLang="zh-CN" dirty="0"/>
              <a:t>Benefit of meta-learning </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6</a:t>
            </a:fld>
            <a:endParaRPr sz="2300" dirty="0">
              <a:latin typeface="Gill Sans MT"/>
              <a:cs typeface="Gill Sans MT"/>
            </a:endParaRPr>
          </a:p>
        </p:txBody>
      </p:sp>
      <p:sp>
        <p:nvSpPr>
          <p:cNvPr id="6" name="文本框 5">
            <a:extLst>
              <a:ext uri="{FF2B5EF4-FFF2-40B4-BE49-F238E27FC236}">
                <a16:creationId xmlns:a16="http://schemas.microsoft.com/office/drawing/2014/main" id="{A6022E80-12CE-4CB4-8B74-0E7EBB9E8F86}"/>
              </a:ext>
            </a:extLst>
          </p:cNvPr>
          <p:cNvSpPr txBox="1"/>
          <p:nvPr/>
        </p:nvSpPr>
        <p:spPr>
          <a:xfrm>
            <a:off x="2209800" y="3063875"/>
            <a:ext cx="15697200" cy="5616153"/>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Embedding </a:t>
            </a:r>
            <a:r>
              <a:rPr lang="en-US" altLang="zh-CN" sz="4400" dirty="0" err="1">
                <a:latin typeface="Gill Sans MT" panose="020B0502020104020203" pitchFamily="34" charset="0"/>
              </a:rPr>
              <a:t>knn</a:t>
            </a:r>
            <a:r>
              <a:rPr lang="en-US" altLang="zh-CN" sz="4400" dirty="0">
                <a:latin typeface="Gill Sans MT" panose="020B0502020104020203" pitchFamily="34" charset="0"/>
              </a:rPr>
              <a:t>-nearest neighbors</a:t>
            </a:r>
          </a:p>
          <a:p>
            <a:pPr marL="742950" indent="-742950">
              <a:lnSpc>
                <a:spcPct val="150000"/>
              </a:lnSpc>
              <a:buClr>
                <a:srgbClr val="0000FF"/>
              </a:buClr>
              <a:buFont typeface="Wingdings" panose="05000000000000000000" pitchFamily="2" charset="2"/>
              <a:buChar char="l"/>
            </a:pPr>
            <a:r>
              <a:rPr lang="en-US" altLang="zh-CN" sz="4000" dirty="0">
                <a:latin typeface="Gill Sans MT" panose="020B0502020104020203" pitchFamily="34" charset="0"/>
              </a:rPr>
              <a:t>Embedding linear classifier</a:t>
            </a:r>
          </a:p>
          <a:p>
            <a:pPr marL="742950" indent="-742950">
              <a:lnSpc>
                <a:spcPct val="150000"/>
              </a:lnSpc>
              <a:buClr>
                <a:srgbClr val="0000FF"/>
              </a:buClr>
              <a:buFont typeface="Wingdings" panose="05000000000000000000" pitchFamily="2" charset="2"/>
              <a:buChar char="l"/>
            </a:pPr>
            <a:r>
              <a:rPr lang="en-US" altLang="zh-CN" sz="4000" dirty="0">
                <a:latin typeface="Gill Sans MT" panose="020B0502020104020203" pitchFamily="34" charset="0"/>
              </a:rPr>
              <a:t>Embedding multilayer perceptron and tuned dropout</a:t>
            </a:r>
          </a:p>
          <a:p>
            <a:pPr marL="742950" indent="-742950">
              <a:lnSpc>
                <a:spcPct val="150000"/>
              </a:lnSpc>
              <a:buClr>
                <a:srgbClr val="0000FF"/>
              </a:buClr>
              <a:buFont typeface="Wingdings" panose="05000000000000000000" pitchFamily="2" charset="2"/>
              <a:buChar char="l"/>
            </a:pPr>
            <a:r>
              <a:rPr lang="en-US" altLang="zh-CN" sz="4000" dirty="0">
                <a:latin typeface="Gill Sans MT" panose="020B0502020104020203" pitchFamily="34" charset="0"/>
              </a:rPr>
              <a:t>Embedding cluster matching</a:t>
            </a:r>
          </a:p>
          <a:p>
            <a:pPr marL="742950" indent="-742950">
              <a:lnSpc>
                <a:spcPct val="150000"/>
              </a:lnSpc>
              <a:buClr>
                <a:srgbClr val="0000FF"/>
              </a:buClr>
              <a:buFont typeface="Wingdings" panose="05000000000000000000" pitchFamily="2" charset="2"/>
              <a:buChar char="l"/>
            </a:pPr>
            <a:r>
              <a:rPr lang="en-US" altLang="zh-CN" sz="4000" dirty="0">
                <a:latin typeface="Gill Sans MT" panose="020B0502020104020203" pitchFamily="34" charset="0"/>
              </a:rPr>
              <a:t>Forgo unsupervised pre-training and train MAML from standard random network initialization</a:t>
            </a:r>
          </a:p>
        </p:txBody>
      </p:sp>
    </p:spTree>
    <p:extLst>
      <p:ext uri="{BB962C8B-B14F-4D97-AF65-F5344CB8AC3E}">
        <p14:creationId xmlns:p14="http://schemas.microsoft.com/office/powerpoint/2010/main" val="1053108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3859970" y="225777"/>
            <a:ext cx="12384160" cy="1069633"/>
          </a:xfrm>
        </p:spPr>
        <p:txBody>
          <a:bodyPr/>
          <a:lstStyle/>
          <a:p>
            <a:pPr algn="ctr"/>
            <a:r>
              <a:rPr lang="en-US" altLang="zh-CN" dirty="0"/>
              <a:t>Benefit of meta-learning </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7</a:t>
            </a:fld>
            <a:endParaRPr sz="2300" dirty="0">
              <a:latin typeface="Gill Sans MT"/>
              <a:cs typeface="Gill Sans MT"/>
            </a:endParaRPr>
          </a:p>
        </p:txBody>
      </p:sp>
      <p:pic>
        <p:nvPicPr>
          <p:cNvPr id="3" name="图片 2">
            <a:extLst>
              <a:ext uri="{FF2B5EF4-FFF2-40B4-BE49-F238E27FC236}">
                <a16:creationId xmlns:a16="http://schemas.microsoft.com/office/drawing/2014/main" id="{85552462-73BF-4D20-972A-A7936AA327B1}"/>
              </a:ext>
            </a:extLst>
          </p:cNvPr>
          <p:cNvPicPr>
            <a:picLocks noChangeAspect="1"/>
          </p:cNvPicPr>
          <p:nvPr/>
        </p:nvPicPr>
        <p:blipFill>
          <a:blip r:embed="rId3"/>
          <a:stretch>
            <a:fillRect/>
          </a:stretch>
        </p:blipFill>
        <p:spPr>
          <a:xfrm>
            <a:off x="1699335" y="1482190"/>
            <a:ext cx="16318491" cy="9430285"/>
          </a:xfrm>
          <a:prstGeom prst="rect">
            <a:avLst/>
          </a:prstGeom>
        </p:spPr>
      </p:pic>
    </p:spTree>
    <p:extLst>
      <p:ext uri="{BB962C8B-B14F-4D97-AF65-F5344CB8AC3E}">
        <p14:creationId xmlns:p14="http://schemas.microsoft.com/office/powerpoint/2010/main" val="387226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7192890" y="225777"/>
            <a:ext cx="5718319" cy="1154162"/>
          </a:xfrm>
        </p:spPr>
        <p:txBody>
          <a:bodyPr/>
          <a:lstStyle/>
          <a:p>
            <a:pPr algn="ctr"/>
            <a:r>
              <a:rPr lang="en-US" altLang="zh-CN" dirty="0"/>
              <a:t>Embedding </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8</a:t>
            </a:fld>
            <a:endParaRPr sz="2300" dirty="0">
              <a:latin typeface="Gill Sans MT"/>
              <a:cs typeface="Gill Sans MT"/>
            </a:endParaRPr>
          </a:p>
        </p:txBody>
      </p:sp>
      <p:pic>
        <p:nvPicPr>
          <p:cNvPr id="5" name="图片 4">
            <a:extLst>
              <a:ext uri="{FF2B5EF4-FFF2-40B4-BE49-F238E27FC236}">
                <a16:creationId xmlns:a16="http://schemas.microsoft.com/office/drawing/2014/main" id="{AE617851-F887-4A26-B50E-FBFCEDC256CA}"/>
              </a:ext>
            </a:extLst>
          </p:cNvPr>
          <p:cNvPicPr>
            <a:picLocks noChangeAspect="1"/>
          </p:cNvPicPr>
          <p:nvPr/>
        </p:nvPicPr>
        <p:blipFill>
          <a:blip r:embed="rId3"/>
          <a:stretch>
            <a:fillRect/>
          </a:stretch>
        </p:blipFill>
        <p:spPr>
          <a:xfrm>
            <a:off x="1221861" y="1591270"/>
            <a:ext cx="15913568" cy="9492303"/>
          </a:xfrm>
          <a:prstGeom prst="rect">
            <a:avLst/>
          </a:prstGeom>
        </p:spPr>
      </p:pic>
    </p:spTree>
    <p:extLst>
      <p:ext uri="{BB962C8B-B14F-4D97-AF65-F5344CB8AC3E}">
        <p14:creationId xmlns:p14="http://schemas.microsoft.com/office/powerpoint/2010/main" val="3130506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4021372" y="168275"/>
            <a:ext cx="11393560" cy="1161698"/>
          </a:xfrm>
        </p:spPr>
        <p:txBody>
          <a:bodyPr/>
          <a:lstStyle/>
          <a:p>
            <a:pPr algn="ctr"/>
            <a:r>
              <a:rPr lang="en-US" altLang="zh-CN" dirty="0"/>
              <a:t>Task construction ablation </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9</a:t>
            </a:fld>
            <a:endParaRPr sz="2300" dirty="0">
              <a:latin typeface="Gill Sans MT"/>
              <a:cs typeface="Gill Sans MT"/>
            </a:endParaRPr>
          </a:p>
        </p:txBody>
      </p:sp>
      <p:pic>
        <p:nvPicPr>
          <p:cNvPr id="3" name="图片 2">
            <a:extLst>
              <a:ext uri="{FF2B5EF4-FFF2-40B4-BE49-F238E27FC236}">
                <a16:creationId xmlns:a16="http://schemas.microsoft.com/office/drawing/2014/main" id="{74B9B1AD-51BB-45C3-AC43-E416EF44E003}"/>
              </a:ext>
            </a:extLst>
          </p:cNvPr>
          <p:cNvPicPr>
            <a:picLocks noChangeAspect="1"/>
          </p:cNvPicPr>
          <p:nvPr/>
        </p:nvPicPr>
        <p:blipFill>
          <a:blip r:embed="rId3"/>
          <a:stretch>
            <a:fillRect/>
          </a:stretch>
        </p:blipFill>
        <p:spPr>
          <a:xfrm>
            <a:off x="984250" y="2682875"/>
            <a:ext cx="17467804" cy="7081543"/>
          </a:xfrm>
          <a:prstGeom prst="rect">
            <a:avLst/>
          </a:prstGeom>
        </p:spPr>
      </p:pic>
    </p:spTree>
    <p:extLst>
      <p:ext uri="{BB962C8B-B14F-4D97-AF65-F5344CB8AC3E}">
        <p14:creationId xmlns:p14="http://schemas.microsoft.com/office/powerpoint/2010/main" val="31363924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33272</TotalTime>
  <Words>1544</Words>
  <Application>Microsoft Office PowerPoint</Application>
  <PresentationFormat>自定义</PresentationFormat>
  <Paragraphs>306</Paragraphs>
  <Slides>47</Slides>
  <Notes>47</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47</vt:i4>
      </vt:variant>
    </vt:vector>
  </HeadingPairs>
  <TitlesOfParts>
    <vt:vector size="58" baseType="lpstr">
      <vt:lpstr>等线</vt:lpstr>
      <vt:lpstr>等线 Light</vt:lpstr>
      <vt:lpstr>宋体</vt:lpstr>
      <vt:lpstr>Arial</vt:lpstr>
      <vt:lpstr>Calibri</vt:lpstr>
      <vt:lpstr>Cambria Math</vt:lpstr>
      <vt:lpstr>Gill Sans MT</vt:lpstr>
      <vt:lpstr>Times New Roman</vt:lpstr>
      <vt:lpstr>Wingdings</vt:lpstr>
      <vt:lpstr>Office Theme</vt:lpstr>
      <vt:lpstr>自定义设计方案</vt:lpstr>
      <vt:lpstr>PowerPoint 演示文稿</vt:lpstr>
      <vt:lpstr>Motivation  </vt:lpstr>
      <vt:lpstr>Approach  </vt:lpstr>
      <vt:lpstr>Approach  </vt:lpstr>
      <vt:lpstr>Approach  </vt:lpstr>
      <vt:lpstr>Benefit of meta-learning </vt:lpstr>
      <vt:lpstr>Benefit of meta-learning </vt:lpstr>
      <vt:lpstr>Embedding </vt:lpstr>
      <vt:lpstr>Task construction ablation </vt:lpstr>
      <vt:lpstr>Similar work </vt:lpstr>
      <vt:lpstr>Similar work </vt:lpstr>
      <vt:lpstr>PowerPoint 演示文稿</vt:lpstr>
      <vt:lpstr>Motivation  </vt:lpstr>
      <vt:lpstr>Experiment  </vt:lpstr>
      <vt:lpstr>Variance of Few-Shot Transfer </vt:lpstr>
      <vt:lpstr>Different Numbers of Shots</vt:lpstr>
      <vt:lpstr>Different Numbers of Shots</vt:lpstr>
      <vt:lpstr>Different Numbers of Shots</vt:lpstr>
      <vt:lpstr>Different Numbers of Shots</vt:lpstr>
      <vt:lpstr>Different Downstream Tasks</vt:lpstr>
      <vt:lpstr>Source-training</vt:lpstr>
      <vt:lpstr>Target-Adapting Methods</vt:lpstr>
      <vt:lpstr>Conclusion </vt:lpstr>
      <vt:lpstr>PowerPoint 演示文稿</vt:lpstr>
      <vt:lpstr>Instance Attribution Methods</vt:lpstr>
      <vt:lpstr>Instance Attribution Methods</vt:lpstr>
      <vt:lpstr>Instance Attribution Methods</vt:lpstr>
      <vt:lpstr>Similarity Based Attribution</vt:lpstr>
      <vt:lpstr>Gradient Based Attribution</vt:lpstr>
      <vt:lpstr>Gradient Based Attribution</vt:lpstr>
      <vt:lpstr>Gradient Based Attribution</vt:lpstr>
      <vt:lpstr>Gradient Based Attribution</vt:lpstr>
      <vt:lpstr>Gradient Based Attribution</vt:lpstr>
      <vt:lpstr>Experiment</vt:lpstr>
      <vt:lpstr>Correlation</vt:lpstr>
      <vt:lpstr>Removing ‘Important’ Samples</vt:lpstr>
      <vt:lpstr>Removing ‘Important’ Samples</vt:lpstr>
      <vt:lpstr>Conclusion </vt:lpstr>
      <vt:lpstr>NLP</vt:lpstr>
      <vt:lpstr>FEW-NERD </vt:lpstr>
      <vt:lpstr>Sampling </vt:lpstr>
      <vt:lpstr>Fewrel </vt:lpstr>
      <vt:lpstr>Fewevent </vt:lpstr>
      <vt:lpstr>Cross-lingual-NER </vt:lpstr>
      <vt:lpstr>Cross-lingual-NER </vt:lpstr>
      <vt:lpstr>MLRC</vt:lpstr>
      <vt:lpstr>SMLMT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paper分享</dc:title>
  <dc:creator>苏玛丽</dc:creator>
  <cp:lastModifiedBy>DELL</cp:lastModifiedBy>
  <cp:revision>346</cp:revision>
  <dcterms:created xsi:type="dcterms:W3CDTF">2020-11-01T09:26:42Z</dcterms:created>
  <dcterms:modified xsi:type="dcterms:W3CDTF">2021-10-07T13:32:17Z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2020-09-25T00:00:00Z</vt:filetime>
  </property>
  <property fmtid="{D5CDD505-2E9C-101B-9397-08002B2CF9AE}" pid="3" name="Creator">
    <vt:lpwstr>Keynote 讲演</vt:lpwstr>
  </property>
  <property fmtid="{D5CDD505-2E9C-101B-9397-08002B2CF9AE}" pid="4" name="LastSaved">
    <vt:filetime>2020-11-01T00:00:00Z</vt:filetime>
  </property>
</Properties>
</file>